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5"/>
  </p:notesMasterIdLst>
  <p:handoutMasterIdLst>
    <p:handoutMasterId r:id="rId46"/>
  </p:handoutMasterIdLst>
  <p:sldIdLst>
    <p:sldId id="503" r:id="rId2"/>
    <p:sldId id="276" r:id="rId3"/>
    <p:sldId id="492" r:id="rId4"/>
    <p:sldId id="799" r:id="rId5"/>
    <p:sldId id="800" r:id="rId6"/>
    <p:sldId id="814" r:id="rId7"/>
    <p:sldId id="812" r:id="rId8"/>
    <p:sldId id="815" r:id="rId9"/>
    <p:sldId id="816" r:id="rId10"/>
    <p:sldId id="817" r:id="rId11"/>
    <p:sldId id="813" r:id="rId12"/>
    <p:sldId id="802" r:id="rId13"/>
    <p:sldId id="803" r:id="rId14"/>
    <p:sldId id="801" r:id="rId15"/>
    <p:sldId id="305" r:id="rId16"/>
    <p:sldId id="343" r:id="rId17"/>
    <p:sldId id="415" r:id="rId18"/>
    <p:sldId id="416" r:id="rId19"/>
    <p:sldId id="417" r:id="rId20"/>
    <p:sldId id="418" r:id="rId21"/>
    <p:sldId id="419" r:id="rId22"/>
    <p:sldId id="442" r:id="rId23"/>
    <p:sldId id="420" r:id="rId24"/>
    <p:sldId id="421" r:id="rId25"/>
    <p:sldId id="422" r:id="rId26"/>
    <p:sldId id="424" r:id="rId27"/>
    <p:sldId id="425" r:id="rId28"/>
    <p:sldId id="426" r:id="rId29"/>
    <p:sldId id="427" r:id="rId30"/>
    <p:sldId id="428" r:id="rId31"/>
    <p:sldId id="431" r:id="rId32"/>
    <p:sldId id="509" r:id="rId33"/>
    <p:sldId id="510" r:id="rId34"/>
    <p:sldId id="508" r:id="rId35"/>
    <p:sldId id="434" r:id="rId36"/>
    <p:sldId id="435" r:id="rId37"/>
    <p:sldId id="436" r:id="rId38"/>
    <p:sldId id="349" r:id="rId39"/>
    <p:sldId id="401" r:id="rId40"/>
    <p:sldId id="614" r:id="rId41"/>
    <p:sldId id="316" r:id="rId42"/>
    <p:sldId id="493" r:id="rId43"/>
    <p:sldId id="40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9E82DCF-B8F8-438B-8B4E-083A27198787}">
          <p14:sldIdLst>
            <p14:sldId id="503"/>
            <p14:sldId id="276"/>
            <p14:sldId id="492"/>
          </p14:sldIdLst>
        </p14:section>
        <p14:section name="CSS Grid" id="{D85A8BBB-D794-47D3-8E3C-E6B476CA4B4C}">
          <p14:sldIdLst>
            <p14:sldId id="799"/>
            <p14:sldId id="800"/>
            <p14:sldId id="814"/>
            <p14:sldId id="812"/>
            <p14:sldId id="815"/>
            <p14:sldId id="816"/>
            <p14:sldId id="817"/>
            <p14:sldId id="813"/>
            <p14:sldId id="802"/>
            <p14:sldId id="803"/>
            <p14:sldId id="801"/>
          </p14:sldIdLst>
        </p14:section>
        <p14:section name="Position" id="{DB63DD5F-99DF-47A2-BE3D-936300755278}">
          <p14:sldIdLst>
            <p14:sldId id="305"/>
            <p14:sldId id="343"/>
            <p14:sldId id="415"/>
            <p14:sldId id="416"/>
            <p14:sldId id="417"/>
            <p14:sldId id="418"/>
            <p14:sldId id="419"/>
            <p14:sldId id="442"/>
            <p14:sldId id="420"/>
            <p14:sldId id="421"/>
            <p14:sldId id="422"/>
            <p14:sldId id="424"/>
            <p14:sldId id="425"/>
            <p14:sldId id="426"/>
            <p14:sldId id="427"/>
            <p14:sldId id="428"/>
            <p14:sldId id="431"/>
            <p14:sldId id="509"/>
            <p14:sldId id="510"/>
          </p14:sldIdLst>
        </p14:section>
        <p14:section name="Z-Index" id="{5C967B72-332C-489A-9F72-87039CF64585}">
          <p14:sldIdLst>
            <p14:sldId id="508"/>
            <p14:sldId id="434"/>
            <p14:sldId id="435"/>
            <p14:sldId id="436"/>
          </p14:sldIdLst>
        </p14:section>
        <p14:section name="Conclusion" id="{1F332A95-E09F-4FD4-8D6A-0C4371E3C1F1}">
          <p14:sldIdLst>
            <p14:sldId id="349"/>
            <p14:sldId id="401"/>
            <p14:sldId id="614"/>
            <p14:sldId id="316"/>
            <p14:sldId id="493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232DE-2511-49A3-B33B-FD78A94CD8E3}" v="22" dt="2019-12-04T16:40:36.34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5214" autoAdjust="0"/>
  </p:normalViewPr>
  <p:slideViewPr>
    <p:cSldViewPr showGuides="1">
      <p:cViewPr varScale="1">
        <p:scale>
          <a:sx n="108" d="100"/>
          <a:sy n="108" d="100"/>
        </p:scale>
        <p:origin x="768" y="10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27.4.2022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4DC09CDA-7D4F-4E4A-9B6E-78FA6587C1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011341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56C34852-5A75-4981-B5DF-D0B8B781245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427348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5087A-1779-478D-AFFA-09E6C2F1941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935298-E001-4576-9236-F452580A185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2121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29EDF70-251A-4747-AF0F-3A06446B32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44990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DEC6E15F-18F2-4C56-A893-45C4B5FA19D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793496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3B612E-3937-4ECF-BF9F-0685DD7608E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255059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9CA328B-258F-43C6-90D6-4D23CA8286E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86057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326ED938-91DA-4EF7-B02E-358AF96C6DA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90414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17D8D8F-220A-4371-9281-449297B683D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305782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endParaRPr lang="en-US" noProof="1"/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77" r:id="rId8"/>
    <p:sldLayoutId id="2147483683" r:id="rId9"/>
    <p:sldLayoutId id="2147483685" r:id="rId10"/>
    <p:sldLayoutId id="2147483686" r:id="rId11"/>
    <p:sldLayoutId id="2147483687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codepen.io/snakov/pen/jOVJXVN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pokerstarscareers.com/" TargetMode="External"/><Relationship Id="rId13" Type="http://schemas.openxmlformats.org/officeDocument/2006/relationships/image" Target="../media/image65.png"/><Relationship Id="rId18" Type="http://schemas.openxmlformats.org/officeDocument/2006/relationships/hyperlink" Target="https://smartit.bg/" TargetMode="External"/><Relationship Id="rId3" Type="http://schemas.openxmlformats.org/officeDocument/2006/relationships/image" Target="../media/image60.png"/><Relationship Id="rId21" Type="http://schemas.openxmlformats.org/officeDocument/2006/relationships/image" Target="../media/image69.png"/><Relationship Id="rId7" Type="http://schemas.openxmlformats.org/officeDocument/2006/relationships/image" Target="../media/image62.png"/><Relationship Id="rId12" Type="http://schemas.openxmlformats.org/officeDocument/2006/relationships/hyperlink" Target="https://indeavr.com/" TargetMode="External"/><Relationship Id="rId17" Type="http://schemas.openxmlformats.org/officeDocument/2006/relationships/image" Target="../media/image67.png"/><Relationship Id="rId25" Type="http://schemas.openxmlformats.org/officeDocument/2006/relationships/image" Target="../media/image71.png"/><Relationship Id="rId2" Type="http://schemas.openxmlformats.org/officeDocument/2006/relationships/hyperlink" Target="https://www.postbank.bg/" TargetMode="External"/><Relationship Id="rId16" Type="http://schemas.openxmlformats.org/officeDocument/2006/relationships/hyperlink" Target="https://www.superhosting.bg/" TargetMode="External"/><Relationship Id="rId20" Type="http://schemas.openxmlformats.org/officeDocument/2006/relationships/hyperlink" Target="https://www.softwaregroup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g.it.schwarz/schwarz-it-bulgaria" TargetMode="External"/><Relationship Id="rId11" Type="http://schemas.openxmlformats.org/officeDocument/2006/relationships/image" Target="../media/image64.png"/><Relationship Id="rId24" Type="http://schemas.openxmlformats.org/officeDocument/2006/relationships/hyperlink" Target="https://createx.bg/" TargetMode="External"/><Relationship Id="rId5" Type="http://schemas.openxmlformats.org/officeDocument/2006/relationships/image" Target="../media/image61.png"/><Relationship Id="rId15" Type="http://schemas.openxmlformats.org/officeDocument/2006/relationships/image" Target="../media/image66.jpeg"/><Relationship Id="rId23" Type="http://schemas.openxmlformats.org/officeDocument/2006/relationships/image" Target="../media/image70.png"/><Relationship Id="rId10" Type="http://schemas.openxmlformats.org/officeDocument/2006/relationships/hyperlink" Target="https://de.draftkings.com/" TargetMode="External"/><Relationship Id="rId19" Type="http://schemas.openxmlformats.org/officeDocument/2006/relationships/image" Target="../media/image68.jpeg"/><Relationship Id="rId4" Type="http://schemas.openxmlformats.org/officeDocument/2006/relationships/hyperlink" Target="https://www.coca-colahellenic.com/" TargetMode="External"/><Relationship Id="rId9" Type="http://schemas.openxmlformats.org/officeDocument/2006/relationships/image" Target="../media/image63.jpeg"/><Relationship Id="rId14" Type="http://schemas.openxmlformats.org/officeDocument/2006/relationships/hyperlink" Target="https://www.pharvision.ai/" TargetMode="External"/><Relationship Id="rId22" Type="http://schemas.openxmlformats.org/officeDocument/2006/relationships/hyperlink" Target="https://taulia.com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virtualracingschool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openxmlformats.org/officeDocument/2006/relationships/hyperlink" Target="https://www.youtube.com/c/CodeItUpwithIvo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png"/><Relationship Id="rId4" Type="http://schemas.openxmlformats.org/officeDocument/2006/relationships/hyperlink" Target="https://softuni.bg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mpany Web Site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https://softuni.org</a:t>
            </a:r>
            <a:endParaRPr lang="en-US" dirty="0"/>
          </a:p>
        </p:txBody>
      </p:sp>
      <p:sp>
        <p:nvSpPr>
          <p:cNvPr id="11" name="Company Name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0" name="Author Position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CSS Positioning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&amp; Grid</a:t>
            </a:r>
          </a:p>
        </p:txBody>
      </p:sp>
      <p:pic>
        <p:nvPicPr>
          <p:cNvPr id="8" name="Picture 4" descr="Резултат с изображение за „position css“">
            <a:extLst>
              <a:ext uri="{FF2B5EF4-FFF2-40B4-BE49-F238E27FC236}">
                <a16:creationId xmlns:a16="http://schemas.microsoft.com/office/drawing/2014/main" id="{D741E135-B0D8-49C2-B9EE-89D58CDEF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42" y="3100144"/>
            <a:ext cx="5079932" cy="16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41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Area – Examples</a:t>
            </a:r>
          </a:p>
        </p:txBody>
      </p:sp>
      <p:sp>
        <p:nvSpPr>
          <p:cNvPr id="5" name="Текстово поле 10">
            <a:extLst>
              <a:ext uri="{FF2B5EF4-FFF2-40B4-BE49-F238E27FC236}">
                <a16:creationId xmlns:a16="http://schemas.microsoft.com/office/drawing/2014/main" id="{3E276F1E-6997-4144-A7D1-25CF9AB9DA67}"/>
              </a:ext>
            </a:extLst>
          </p:cNvPr>
          <p:cNvSpPr txBox="1"/>
          <p:nvPr/>
        </p:nvSpPr>
        <p:spPr>
          <a:xfrm>
            <a:off x="349942" y="1494505"/>
            <a:ext cx="5964081" cy="487042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body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bg-BG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0070C0"/>
                </a:solidFill>
                <a:latin typeface="Consolas" panose="020B0609020204030204" pitchFamily="49" charset="0"/>
              </a:rPr>
              <a:t>grid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grid-template-areas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  "header </a:t>
            </a:r>
            <a:r>
              <a:rPr lang="en-US" sz="2699" b="1" kern="100" noProof="1">
                <a:solidFill>
                  <a:srgbClr val="800000"/>
                </a:solidFill>
                <a:latin typeface="Consolas" panose="020B0609020204030204" pitchFamily="49" charset="0"/>
              </a:rPr>
              <a:t>header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"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  "aside main"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  "footer </a:t>
            </a:r>
            <a:r>
              <a:rPr lang="en-US" sz="2699" b="1" kern="100" noProof="1">
                <a:solidFill>
                  <a:srgbClr val="800000"/>
                </a:solidFill>
                <a:latin typeface="Consolas" panose="020B0609020204030204" pitchFamily="49" charset="0"/>
              </a:rPr>
              <a:t>footer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"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br>
              <a:rPr lang="bg-BG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bg-BG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  </a:t>
            </a:r>
            <a:r>
              <a:rPr lang="en-US" sz="26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100px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0070C0"/>
                </a:solidFill>
                <a:latin typeface="Consolas" panose="020B0609020204030204" pitchFamily="49" charset="0"/>
              </a:rPr>
              <a:t>auto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endParaRPr lang="en-US" sz="1200" b="1" kern="100" dirty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header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grid-area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header;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aside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grid-area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aside;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main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grid-area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main;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footer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grid-area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footer;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817" y="1359540"/>
            <a:ext cx="5362672" cy="32143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63019"/>
          <a:stretch/>
        </p:blipFill>
        <p:spPr>
          <a:xfrm>
            <a:off x="6611678" y="1482830"/>
            <a:ext cx="5212949" cy="11185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63" t="37183" r="75836" b="13736"/>
          <a:stretch/>
        </p:blipFill>
        <p:spPr>
          <a:xfrm>
            <a:off x="6648826" y="2614709"/>
            <a:ext cx="1214684" cy="148461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4186" t="36622" b="12809"/>
          <a:stretch/>
        </p:blipFill>
        <p:spPr>
          <a:xfrm>
            <a:off x="7882446" y="2594835"/>
            <a:ext cx="3952117" cy="152960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86173"/>
          <a:stretch/>
        </p:blipFill>
        <p:spPr>
          <a:xfrm>
            <a:off x="6616577" y="4105740"/>
            <a:ext cx="5212949" cy="418229"/>
          </a:xfrm>
          <a:prstGeom prst="rect">
            <a:avLst/>
          </a:prstGeom>
        </p:spPr>
      </p:pic>
      <p:sp>
        <p:nvSpPr>
          <p:cNvPr id="13" name="Slide Number">
            <a:extLst>
              <a:ext uri="{FF2B5EF4-FFF2-40B4-BE49-F238E27FC236}">
                <a16:creationId xmlns:a16="http://schemas.microsoft.com/office/drawing/2014/main" id="{1E7CC696-3BF7-4304-A991-2E2200CE86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374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0" y="1179586"/>
            <a:ext cx="11815018" cy="552732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600" b="1" dirty="0">
                <a:solidFill>
                  <a:schemeClr val="bg1"/>
                </a:solidFill>
              </a:rPr>
              <a:t>Gap</a:t>
            </a:r>
            <a:r>
              <a:rPr lang="en-US" sz="3600" dirty="0"/>
              <a:t> between each cell horizontally and vertically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</a:t>
            </a:r>
          </a:p>
        </p:txBody>
      </p:sp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3E276F1E-6997-4144-A7D1-25CF9AB9DA67}"/>
              </a:ext>
            </a:extLst>
          </p:cNvPr>
          <p:cNvSpPr txBox="1"/>
          <p:nvPr/>
        </p:nvSpPr>
        <p:spPr>
          <a:xfrm>
            <a:off x="877360" y="1917756"/>
            <a:ext cx="4993700" cy="208730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body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bg-BG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bg-BG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0070C0"/>
                </a:solidFill>
                <a:latin typeface="Consolas" panose="020B0609020204030204" pitchFamily="49" charset="0"/>
              </a:rPr>
              <a:t>grid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  <a:endParaRPr lang="bg-BG" sz="2699" b="1" kern="100" dirty="0">
              <a:solidFill>
                <a:schemeClr val="accent6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bg-BG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 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endParaRPr lang="bg-BG" sz="2699" b="1" kern="100" dirty="0">
              <a:solidFill>
                <a:schemeClr val="accent6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bg-BG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6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100px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0070C0"/>
                </a:solidFill>
                <a:latin typeface="Consolas" panose="020B0609020204030204" pitchFamily="49" charset="0"/>
              </a:rPr>
              <a:t>auto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gap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10px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endParaRPr lang="en-US" sz="2699" b="1" kern="100" dirty="0">
              <a:solidFill>
                <a:schemeClr val="accent6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60" y="4082021"/>
            <a:ext cx="4580272" cy="26244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937" y="4077073"/>
            <a:ext cx="4210880" cy="2629359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 bwMode="auto">
          <a:xfrm>
            <a:off x="5556141" y="5336306"/>
            <a:ext cx="727145" cy="460914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7967879" y="4311993"/>
            <a:ext cx="1772172" cy="605455"/>
          </a:xfrm>
          <a:prstGeom prst="wedgeRoundRectCallout">
            <a:avLst>
              <a:gd name="adj1" fmla="val -75056"/>
              <a:gd name="adj2" fmla="val 7406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</a:rPr>
              <a:t>gap: 10px; </a:t>
            </a:r>
          </a:p>
        </p:txBody>
      </p:sp>
      <p:sp>
        <p:nvSpPr>
          <p:cNvPr id="12" name="Текстово поле 10">
            <a:extLst>
              <a:ext uri="{FF2B5EF4-FFF2-40B4-BE49-F238E27FC236}">
                <a16:creationId xmlns:a16="http://schemas.microsoft.com/office/drawing/2014/main" id="{BCC7F745-A8AA-44B4-98E3-63E8B18AD0B8}"/>
              </a:ext>
            </a:extLst>
          </p:cNvPr>
          <p:cNvSpPr txBox="1"/>
          <p:nvPr/>
        </p:nvSpPr>
        <p:spPr>
          <a:xfrm>
            <a:off x="5871060" y="1917756"/>
            <a:ext cx="4711952" cy="208730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grid-template-areas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  "header </a:t>
            </a:r>
            <a:r>
              <a:rPr lang="en-US" sz="2699" b="1" kern="100" noProof="1">
                <a:solidFill>
                  <a:srgbClr val="800000"/>
                </a:solidFill>
                <a:latin typeface="Consolas" panose="020B0609020204030204" pitchFamily="49" charset="0"/>
              </a:rPr>
              <a:t>header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"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  "aside main"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  "footer </a:t>
            </a:r>
            <a:r>
              <a:rPr lang="en-US" sz="2699" b="1" kern="100" noProof="1">
                <a:solidFill>
                  <a:srgbClr val="800000"/>
                </a:solidFill>
                <a:latin typeface="Consolas" panose="020B0609020204030204" pitchFamily="49" charset="0"/>
              </a:rPr>
              <a:t>footer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"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  <a:endParaRPr lang="bg-BG" sz="2699" b="1" kern="100" dirty="0">
              <a:solidFill>
                <a:schemeClr val="accent6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AF2342B8-3593-4437-8D9E-02DD7B197A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18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868CD6-0E56-46A4-9F79-9F8DBC620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</a:t>
            </a:r>
            <a:r>
              <a:rPr lang="en-US"/>
              <a:t>Grid – Example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F2E01B-B296-43EF-B99C-F1162DCC9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96" y="1379893"/>
            <a:ext cx="4008115" cy="513350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075580B-CF54-4726-BA36-9820FC5EF1ED}"/>
              </a:ext>
            </a:extLst>
          </p:cNvPr>
          <p:cNvSpPr/>
          <p:nvPr/>
        </p:nvSpPr>
        <p:spPr bwMode="auto">
          <a:xfrm>
            <a:off x="5061269" y="3766691"/>
            <a:ext cx="584848" cy="359906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16E71F-FF4A-4812-87E9-96B0944BA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058" y="1379893"/>
            <a:ext cx="5766944" cy="5133504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1A373D89-124B-4974-83D7-6D44A51F10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18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868CD6-0E56-46A4-9F79-9F8DBC620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</a:t>
            </a:r>
            <a:r>
              <a:rPr lang="en-US"/>
              <a:t>Grid – Example</a:t>
            </a:r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075580B-CF54-4726-BA36-9820FC5EF1ED}"/>
              </a:ext>
            </a:extLst>
          </p:cNvPr>
          <p:cNvSpPr/>
          <p:nvPr/>
        </p:nvSpPr>
        <p:spPr bwMode="auto">
          <a:xfrm>
            <a:off x="5151246" y="3766691"/>
            <a:ext cx="584848" cy="359906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95C19F-C970-46E4-AD4C-FFF7AD0EE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83" y="1746942"/>
            <a:ext cx="4570809" cy="4399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A0497C-9758-4F3D-9D95-B2E92EE85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532" y="2270367"/>
            <a:ext cx="5988956" cy="3352557"/>
          </a:xfrm>
          <a:prstGeom prst="rect">
            <a:avLst/>
          </a:prstGeom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C02F923C-BB98-4364-883B-38E3B532BF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9794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6072FEE6-F067-4B61-8D33-5804E0C648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https://codepen.io/snakov/pen/jOVJXVN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9B7160-1763-40C8-9B9A-7A3B48B12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CSS Grid Site Layout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808" y="2304000"/>
            <a:ext cx="6208383" cy="3851497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F6BDFAA1-A9C8-4F44-9BB8-583EA53427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5878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F33E99C-CB21-46DC-AA70-80E11803AD20}"/>
              </a:ext>
            </a:extLst>
          </p:cNvPr>
          <p:cNvSpPr/>
          <p:nvPr/>
        </p:nvSpPr>
        <p:spPr bwMode="auto">
          <a:xfrm>
            <a:off x="4498499" y="824279"/>
            <a:ext cx="3194999" cy="369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4" descr="Резултат с изображение за „position css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399" y="1854000"/>
            <a:ext cx="5859201" cy="1943301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rnd">
            <a:solidFill>
              <a:schemeClr val="tx1"/>
            </a:solidFill>
          </a:ln>
          <a:effectLst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C0185E2-407B-4051-92DD-E9F28751C317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Specifies the Type of Positioning Method Used for an Element</a:t>
            </a:r>
          </a:p>
        </p:txBody>
      </p:sp>
    </p:spTree>
    <p:extLst>
      <p:ext uri="{BB962C8B-B14F-4D97-AF65-F5344CB8AC3E}">
        <p14:creationId xmlns:p14="http://schemas.microsoft.com/office/powerpoint/2010/main" val="184803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Position properties:</a:t>
            </a:r>
          </a:p>
          <a:p>
            <a:pPr lvl="1">
              <a:buClr>
                <a:schemeClr val="tx1"/>
              </a:buClr>
            </a:pPr>
            <a:r>
              <a:rPr lang="en-US" sz="3398" b="1" dirty="0">
                <a:solidFill>
                  <a:schemeClr val="bg1"/>
                </a:solidFill>
                <a:latin typeface="Consolas" panose="020B0609020204030204" pitchFamily="49" charset="0"/>
              </a:rPr>
              <a:t>static</a:t>
            </a:r>
          </a:p>
          <a:p>
            <a:pPr lvl="1">
              <a:buClr>
                <a:schemeClr val="tx1"/>
              </a:buClr>
            </a:pPr>
            <a:r>
              <a:rPr lang="en-US" sz="3398" b="1" dirty="0">
                <a:solidFill>
                  <a:schemeClr val="bg1"/>
                </a:solidFill>
                <a:latin typeface="Consolas" panose="020B0609020204030204" pitchFamily="49" charset="0"/>
              </a:rPr>
              <a:t>relative</a:t>
            </a:r>
          </a:p>
          <a:p>
            <a:pPr lvl="1">
              <a:buClr>
                <a:schemeClr val="tx1"/>
              </a:buClr>
            </a:pPr>
            <a:r>
              <a:rPr lang="en-US" sz="3398" b="1" dirty="0">
                <a:solidFill>
                  <a:schemeClr val="bg1"/>
                </a:solidFill>
                <a:latin typeface="Consolas" panose="020B0609020204030204" pitchFamily="49" charset="0"/>
              </a:rPr>
              <a:t>absolute</a:t>
            </a:r>
          </a:p>
          <a:p>
            <a:pPr lvl="1">
              <a:buClr>
                <a:schemeClr val="tx1"/>
              </a:buClr>
            </a:pPr>
            <a:r>
              <a:rPr lang="en-US" sz="3398" b="1" dirty="0">
                <a:solidFill>
                  <a:schemeClr val="bg1"/>
                </a:solidFill>
                <a:latin typeface="Consolas" panose="020B0609020204030204" pitchFamily="49" charset="0"/>
              </a:rPr>
              <a:t>fixed</a:t>
            </a:r>
          </a:p>
          <a:p>
            <a:pPr lvl="1">
              <a:buClr>
                <a:schemeClr val="tx1"/>
              </a:buClr>
            </a:pPr>
            <a:r>
              <a:rPr lang="en-US" sz="3398" b="1" dirty="0">
                <a:solidFill>
                  <a:schemeClr val="bg1"/>
                </a:solidFill>
                <a:latin typeface="Consolas" panose="020B0609020204030204" pitchFamily="49" charset="0"/>
              </a:rPr>
              <a:t>sticky</a:t>
            </a:r>
          </a:p>
        </p:txBody>
      </p:sp>
      <p:pic>
        <p:nvPicPr>
          <p:cNvPr id="6" name="Picture 5" descr="A person standing in front of a piano&#10;&#10;Description automatically generated">
            <a:extLst>
              <a:ext uri="{FF2B5EF4-FFF2-40B4-BE49-F238E27FC236}">
                <a16:creationId xmlns:a16="http://schemas.microsoft.com/office/drawing/2014/main" id="{96A9D21C-D773-4870-9651-82C7135B55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98" t="13095" b="14014"/>
          <a:stretch/>
        </p:blipFill>
        <p:spPr>
          <a:xfrm>
            <a:off x="6318250" y="1579303"/>
            <a:ext cx="5646000" cy="4650047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E37DDBEA-B788-468E-99B0-6A3B908DCB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5422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Static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Static - the </a:t>
            </a:r>
            <a:r>
              <a:rPr lang="en-US" b="1" dirty="0">
                <a:solidFill>
                  <a:schemeClr val="bg1"/>
                </a:solidFill>
              </a:rPr>
              <a:t>default</a:t>
            </a:r>
            <a:r>
              <a:rPr lang="en-US" dirty="0"/>
              <a:t> state of every element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Puts the element into its </a:t>
            </a:r>
            <a:r>
              <a:rPr lang="en-US" b="1" dirty="0">
                <a:solidFill>
                  <a:schemeClr val="bg1"/>
                </a:solidFill>
              </a:rPr>
              <a:t>normal position </a:t>
            </a:r>
            <a:r>
              <a:rPr lang="en-US" dirty="0"/>
              <a:t>in the document layout flow</a:t>
            </a:r>
          </a:p>
          <a:p>
            <a:pPr>
              <a:buClr>
                <a:schemeClr val="tx1"/>
              </a:buClr>
            </a:pPr>
            <a:r>
              <a:rPr lang="en-US" dirty="0"/>
              <a:t>It will </a:t>
            </a:r>
            <a:r>
              <a:rPr lang="en-US" b="1" dirty="0">
                <a:solidFill>
                  <a:schemeClr val="bg1"/>
                </a:solidFill>
              </a:rPr>
              <a:t>NOT</a:t>
            </a:r>
            <a:r>
              <a:rPr lang="en-US" dirty="0"/>
              <a:t> react to the following properties: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top</a:t>
            </a:r>
            <a:r>
              <a:rPr lang="en-US" dirty="0"/>
              <a:t>,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bottom</a:t>
            </a:r>
            <a:r>
              <a:rPr lang="en-US" dirty="0"/>
              <a:t>,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left</a:t>
            </a:r>
            <a:r>
              <a:rPr lang="en-US" dirty="0"/>
              <a:t>,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right</a:t>
            </a:r>
            <a:r>
              <a:rPr lang="en-US" dirty="0"/>
              <a:t>,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z-index</a:t>
            </a:r>
            <a:endParaRPr lang="en-US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Текстово поле 10"/>
          <p:cNvSpPr txBox="1"/>
          <p:nvPr/>
        </p:nvSpPr>
        <p:spPr>
          <a:xfrm>
            <a:off x="1146000" y="4499992"/>
            <a:ext cx="4455000" cy="151077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position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451A5"/>
                </a:solidFill>
                <a:latin typeface="Consolas" panose="020B0609020204030204" pitchFamily="49" charset="0"/>
              </a:rPr>
              <a:t>static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000" y="4084635"/>
            <a:ext cx="4039402" cy="2338078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9561B5C7-2844-4F45-9B4F-1D5CAA36F4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3792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Relative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085598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It looks like static positioning, but once the positioned element has taken its place, you can then modify its final position with</a:t>
            </a:r>
            <a:r>
              <a:rPr lang="en-GB" dirty="0"/>
              <a:t> the </a:t>
            </a:r>
            <a:r>
              <a:rPr lang="en-GB" b="1" dirty="0">
                <a:solidFill>
                  <a:schemeClr val="bg1"/>
                </a:solidFill>
              </a:rPr>
              <a:t>positional properties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5976304-B80C-4C68-8DBC-7C96102CAB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9" name="Текстово поле 7">
            <a:extLst>
              <a:ext uri="{FF2B5EF4-FFF2-40B4-BE49-F238E27FC236}">
                <a16:creationId xmlns:a16="http://schemas.microsoft.com/office/drawing/2014/main" id="{E260C338-381A-4556-A948-2DD528A19FBA}"/>
              </a:ext>
            </a:extLst>
          </p:cNvPr>
          <p:cNvSpPr txBox="1"/>
          <p:nvPr/>
        </p:nvSpPr>
        <p:spPr>
          <a:xfrm>
            <a:off x="6485435" y="1279847"/>
            <a:ext cx="5623535" cy="88267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&lt;img src="cup.jpg"&gt;</a:t>
            </a:r>
          </a:p>
          <a:p>
            <a:pPr>
              <a:lnSpc>
                <a:spcPct val="90000"/>
              </a:lnSpc>
            </a:pP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&lt;img class="new" src="new.png"&gt;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Текстово поле 9">
            <a:extLst>
              <a:ext uri="{FF2B5EF4-FFF2-40B4-BE49-F238E27FC236}">
                <a16:creationId xmlns:a16="http://schemas.microsoft.com/office/drawing/2014/main" id="{297EC1AE-E340-4CC9-9B7A-8A337519AC45}"/>
              </a:ext>
            </a:extLst>
          </p:cNvPr>
          <p:cNvSpPr txBox="1"/>
          <p:nvPr/>
        </p:nvSpPr>
        <p:spPr>
          <a:xfrm>
            <a:off x="6485435" y="2327792"/>
            <a:ext cx="3870000" cy="1879405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img.new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pPr>
              <a:lnSpc>
                <a:spcPct val="90000"/>
              </a:lnSpc>
            </a:pPr>
            <a:r>
              <a:rPr lang="en-US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  position</a:t>
            </a:r>
            <a:r>
              <a:rPr lang="en-US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399" b="1" dirty="0">
                <a:solidFill>
                  <a:srgbClr val="0070C0"/>
                </a:solidFill>
                <a:latin typeface="Consolas" panose="020B0609020204030204" pitchFamily="49" charset="0"/>
              </a:rPr>
              <a:t>relative</a:t>
            </a:r>
            <a:r>
              <a:rPr lang="en-US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top</a:t>
            </a:r>
            <a:r>
              <a:rPr lang="en-US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399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-200px</a:t>
            </a:r>
            <a:r>
              <a:rPr lang="en-US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right</a:t>
            </a:r>
            <a:r>
              <a:rPr lang="en-US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399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150px</a:t>
            </a:r>
            <a:r>
              <a:rPr lang="en-US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1" name="Picture 9">
            <a:extLst>
              <a:ext uri="{FF2B5EF4-FFF2-40B4-BE49-F238E27FC236}">
                <a16:creationId xmlns:a16="http://schemas.microsoft.com/office/drawing/2014/main" id="{525EA7B3-9E01-4BFF-94C5-0E8B797B8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20" y="4678307"/>
            <a:ext cx="3067192" cy="2002914"/>
          </a:xfrm>
          <a:prstGeom prst="rect">
            <a:avLst/>
          </a:prstGeom>
        </p:spPr>
      </p:pic>
      <p:sp>
        <p:nvSpPr>
          <p:cNvPr id="12" name="Right Arrow 8">
            <a:extLst>
              <a:ext uri="{FF2B5EF4-FFF2-40B4-BE49-F238E27FC236}">
                <a16:creationId xmlns:a16="http://schemas.microsoft.com/office/drawing/2014/main" id="{71969FB6-9AE1-473D-AC73-597AC5A574D8}"/>
              </a:ext>
            </a:extLst>
          </p:cNvPr>
          <p:cNvSpPr/>
          <p:nvPr/>
        </p:nvSpPr>
        <p:spPr bwMode="auto">
          <a:xfrm>
            <a:off x="4139435" y="5505543"/>
            <a:ext cx="581292" cy="422208"/>
          </a:xfrm>
          <a:prstGeom prst="rightArrow">
            <a:avLst>
              <a:gd name="adj1" fmla="val 50000"/>
              <a:gd name="adj2" fmla="val 47066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06E159E6-1DB9-4A19-9EF8-A5EB2494B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002" y="4446615"/>
            <a:ext cx="2371242" cy="2310635"/>
          </a:xfrm>
          <a:prstGeom prst="rect">
            <a:avLst/>
          </a:prstGeom>
        </p:spPr>
      </p:pic>
      <p:pic>
        <p:nvPicPr>
          <p:cNvPr id="14" name="Picture 2" descr="https://www.internetingishard.com/html-and-css/advanced-positioning/css-positioning-schemes-790d5b.png">
            <a:extLst>
              <a:ext uri="{FF2B5EF4-FFF2-40B4-BE49-F238E27FC236}">
                <a16:creationId xmlns:a16="http://schemas.microsoft.com/office/drawing/2014/main" id="{14B3260E-8477-4597-BA91-084F524739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61000" y="4504086"/>
            <a:ext cx="1545394" cy="200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75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Absolute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850598" cy="136348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600" dirty="0"/>
              <a:t>Absolute positioning </a:t>
            </a:r>
            <a:r>
              <a:rPr lang="en-US" sz="3600" dirty="0">
                <a:sym typeface="Wingdings" panose="05000000000000000000" pitchFamily="2" charset="2"/>
              </a:rPr>
              <a:t> from</a:t>
            </a:r>
            <a:r>
              <a:rPr lang="en-US" sz="3600" dirty="0"/>
              <a:t> the </a:t>
            </a:r>
            <a:r>
              <a:rPr lang="en-US" sz="3600" b="1" dirty="0">
                <a:solidFill>
                  <a:schemeClr val="bg1"/>
                </a:solidFill>
              </a:rPr>
              <a:t>upper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left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corner</a:t>
            </a:r>
            <a:r>
              <a:rPr lang="en-US" sz="3600" dirty="0"/>
              <a:t> of the parent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49FB56F0-E299-479E-A4FA-919C20E86F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B74D2C20-2E6E-4901-A8D7-7DFC403565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752"/>
          <a:stretch/>
        </p:blipFill>
        <p:spPr>
          <a:xfrm>
            <a:off x="7737019" y="234832"/>
            <a:ext cx="4273887" cy="2879250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9" name="Down Arrow 10">
            <a:extLst>
              <a:ext uri="{FF2B5EF4-FFF2-40B4-BE49-F238E27FC236}">
                <a16:creationId xmlns:a16="http://schemas.microsoft.com/office/drawing/2014/main" id="{09604D18-F0DF-405E-8852-9E1105DF859A}"/>
              </a:ext>
            </a:extLst>
          </p:cNvPr>
          <p:cNvSpPr/>
          <p:nvPr/>
        </p:nvSpPr>
        <p:spPr bwMode="auto">
          <a:xfrm>
            <a:off x="9811354" y="3227639"/>
            <a:ext cx="307276" cy="395376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16C05034-5325-4A81-A9D0-30117CB13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019" y="3742167"/>
            <a:ext cx="4264106" cy="2722649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11" name="AutoShape 7">
            <a:extLst>
              <a:ext uri="{FF2B5EF4-FFF2-40B4-BE49-F238E27FC236}">
                <a16:creationId xmlns:a16="http://schemas.microsoft.com/office/drawing/2014/main" id="{BF385274-C791-4C73-8CC3-854A6C93B3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7319" y="4169609"/>
            <a:ext cx="2160279" cy="914225"/>
          </a:xfrm>
          <a:prstGeom prst="wedgeRoundRectCallout">
            <a:avLst>
              <a:gd name="adj1" fmla="val 80804"/>
              <a:gd name="adj2" fmla="val -6207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&lt;h1&gt;</a:t>
            </a:r>
            <a:r>
              <a:rPr lang="en-US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frees</a:t>
            </a:r>
            <a:r>
              <a:rPr lang="bg-BG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its original place</a:t>
            </a:r>
            <a:r>
              <a:rPr lang="en-US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3" name="Текстово поле 7">
            <a:extLst>
              <a:ext uri="{FF2B5EF4-FFF2-40B4-BE49-F238E27FC236}">
                <a16:creationId xmlns:a16="http://schemas.microsoft.com/office/drawing/2014/main" id="{A1A2A468-1B31-4105-8911-A8308434D0C9}"/>
              </a:ext>
            </a:extLst>
          </p:cNvPr>
          <p:cNvSpPr txBox="1"/>
          <p:nvPr/>
        </p:nvSpPr>
        <p:spPr>
          <a:xfrm>
            <a:off x="502403" y="2708403"/>
            <a:ext cx="6226596" cy="914226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&lt;h1&gt;</a:t>
            </a:r>
            <a:r>
              <a:rPr lang="en-GB" sz="23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Interior Design Studio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&lt;/h1&gt;</a:t>
            </a:r>
          </a:p>
          <a:p>
            <a:pPr>
              <a:lnSpc>
                <a:spcPct val="90000"/>
              </a:lnSpc>
            </a:pP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&lt;img src="living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room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.jpg"&gt;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Текстово поле 13">
            <a:extLst>
              <a:ext uri="{FF2B5EF4-FFF2-40B4-BE49-F238E27FC236}">
                <a16:creationId xmlns:a16="http://schemas.microsoft.com/office/drawing/2014/main" id="{75227D57-D0AB-42E3-9984-BAFF013AB52B}"/>
              </a:ext>
            </a:extLst>
          </p:cNvPr>
          <p:cNvSpPr txBox="1"/>
          <p:nvPr/>
        </p:nvSpPr>
        <p:spPr>
          <a:xfrm>
            <a:off x="502403" y="3965725"/>
            <a:ext cx="6219724" cy="254423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h1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pPr>
              <a:lnSpc>
                <a:spcPct val="90000"/>
              </a:lnSpc>
            </a:pP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  position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399" b="1" noProof="1">
                <a:solidFill>
                  <a:srgbClr val="0070C0"/>
                </a:solidFill>
                <a:latin typeface="Consolas" panose="020B0609020204030204" pitchFamily="49" charset="0"/>
              </a:rPr>
              <a:t>absolute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top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399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60px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left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399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180px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399" b="1" noProof="1">
                <a:solidFill>
                  <a:srgbClr val="0070C0"/>
                </a:solidFill>
                <a:latin typeface="Consolas" panose="020B0609020204030204" pitchFamily="49" charset="0"/>
              </a:rPr>
              <a:t>antiquewhite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text-shadow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399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1px 1px 20px </a:t>
            </a:r>
            <a:r>
              <a:rPr lang="en-US" sz="2399" b="1" noProof="1">
                <a:solidFill>
                  <a:srgbClr val="0070C0"/>
                </a:solidFill>
                <a:latin typeface="Consolas" panose="020B0609020204030204" pitchFamily="49" charset="0"/>
              </a:rPr>
              <a:t>black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0455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Slide Body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dirty="0"/>
              <a:t>CSS Grid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dirty="0"/>
              <a:t>Position: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static</a:t>
            </a:r>
            <a:r>
              <a:rPr lang="en-US" dirty="0"/>
              <a:t>,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relative</a:t>
            </a:r>
            <a:r>
              <a:rPr lang="en-US" dirty="0"/>
              <a:t>,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absolute</a:t>
            </a:r>
            <a:r>
              <a:rPr lang="en-US" dirty="0"/>
              <a:t>,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fixed</a:t>
            </a:r>
            <a:r>
              <a:rPr lang="en-US" dirty="0"/>
              <a:t> and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sticky</a:t>
            </a:r>
            <a:endParaRPr lang="en-US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GB" dirty="0"/>
              <a:t>Positioning Properties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dirty="0"/>
              <a:t>Z-index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endParaRPr lang="en-US" dirty="0"/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endParaRPr lang="en-US" sz="3200" dirty="0"/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endParaRPr lang="en-US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A405480-F74C-4B0F-ADDD-5729619851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0696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Fixed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Fixed</a:t>
            </a:r>
            <a:r>
              <a:rPr lang="en-US" dirty="0"/>
              <a:t> - the element will </a:t>
            </a:r>
            <a:r>
              <a:rPr lang="en-US" b="1" dirty="0">
                <a:solidFill>
                  <a:schemeClr val="bg1"/>
                </a:solidFill>
              </a:rPr>
              <a:t>NOT remain </a:t>
            </a:r>
            <a:r>
              <a:rPr lang="en-US" dirty="0"/>
              <a:t>in the natural flow of the page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Reacts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to the positional properties</a:t>
            </a:r>
          </a:p>
          <a:p>
            <a:pPr>
              <a:buClr>
                <a:schemeClr val="tx1"/>
              </a:buClr>
            </a:pPr>
            <a:r>
              <a:rPr lang="en-US" dirty="0"/>
              <a:t>Positions itself according to the </a:t>
            </a:r>
            <a:r>
              <a:rPr lang="en-US" b="1" dirty="0">
                <a:solidFill>
                  <a:schemeClr val="bg1"/>
                </a:solidFill>
              </a:rPr>
              <a:t>viewport</a:t>
            </a:r>
          </a:p>
        </p:txBody>
      </p:sp>
      <p:sp>
        <p:nvSpPr>
          <p:cNvPr id="5" name="Текстово поле 10"/>
          <p:cNvSpPr txBox="1"/>
          <p:nvPr/>
        </p:nvSpPr>
        <p:spPr>
          <a:xfrm>
            <a:off x="1101000" y="4151104"/>
            <a:ext cx="4275000" cy="151077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position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451A5"/>
                </a:solidFill>
                <a:latin typeface="Consolas" panose="020B0609020204030204" pitchFamily="49" charset="0"/>
              </a:rPr>
              <a:t>fixed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000" y="3960508"/>
            <a:ext cx="3857625" cy="220027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3D1B9D8A-6289-40A1-9E04-40A78E4E3D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365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Sticky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The element is positioned based on the user's </a:t>
            </a:r>
            <a:r>
              <a:rPr lang="en-US" b="1" dirty="0">
                <a:solidFill>
                  <a:schemeClr val="bg1"/>
                </a:solidFill>
              </a:rPr>
              <a:t>scroll position</a:t>
            </a:r>
          </a:p>
          <a:p>
            <a:pPr>
              <a:buClr>
                <a:schemeClr val="tx1"/>
              </a:buClr>
            </a:pPr>
            <a:r>
              <a:rPr lang="en-US" dirty="0"/>
              <a:t>A sticky element switches between </a:t>
            </a:r>
            <a:r>
              <a:rPr lang="en-US" b="1" dirty="0">
                <a:solidFill>
                  <a:schemeClr val="bg1"/>
                </a:solidFill>
              </a:rPr>
              <a:t>relative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fixed</a:t>
            </a:r>
            <a:r>
              <a:rPr lang="en-US" dirty="0"/>
              <a:t>, depending on the scroll position</a:t>
            </a:r>
          </a:p>
          <a:p>
            <a:pPr>
              <a:buClr>
                <a:schemeClr val="tx1"/>
              </a:buClr>
            </a:pPr>
            <a:r>
              <a:rPr lang="en-US" dirty="0"/>
              <a:t>It is positioned relative until a given offset position is met in the viewport - then it ''sticks'' in place (like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position: fixed</a:t>
            </a:r>
            <a:r>
              <a:rPr lang="en-US" dirty="0"/>
              <a:t>)</a:t>
            </a:r>
          </a:p>
          <a:p>
            <a:pPr>
              <a:buClr>
                <a:schemeClr val="tx1"/>
              </a:buClr>
            </a:pP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0709E55B-01B5-4390-A68E-CC6392425B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1518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Position Sticky – Example</a:t>
            </a:r>
            <a:endParaRPr lang="en-US" dirty="0"/>
          </a:p>
        </p:txBody>
      </p:sp>
      <p:sp>
        <p:nvSpPr>
          <p:cNvPr id="8" name="Текстово поле 10"/>
          <p:cNvSpPr txBox="1"/>
          <p:nvPr/>
        </p:nvSpPr>
        <p:spPr>
          <a:xfrm>
            <a:off x="190406" y="1802247"/>
            <a:ext cx="5850000" cy="428076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&lt;main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 class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"main-container"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&lt;header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 class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"main-header"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	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HEADER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&lt;/header&gt;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 class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"main-content"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   MAIN CONTENT</a:t>
            </a:r>
          </a:p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    &lt;/div&gt;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&lt;footer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 class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"main-footer"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	FOOTER</a:t>
            </a:r>
          </a:p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    &lt;/footer&gt;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&lt;/main&gt;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Текстово поле 10"/>
          <p:cNvSpPr txBox="1"/>
          <p:nvPr/>
        </p:nvSpPr>
        <p:spPr>
          <a:xfrm>
            <a:off x="6276000" y="1179000"/>
            <a:ext cx="5355000" cy="552725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300" b="1" dirty="0">
                <a:solidFill>
                  <a:srgbClr val="800000"/>
                </a:solidFill>
                <a:latin typeface="Consolas" panose="020B0609020204030204" pitchFamily="49" charset="0"/>
              </a:rPr>
              <a:t>.main-container 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300" b="1" dirty="0">
                <a:solidFill>
                  <a:srgbClr val="098658"/>
                </a:solidFill>
                <a:latin typeface="Consolas" panose="020B0609020204030204" pitchFamily="49" charset="0"/>
              </a:rPr>
              <a:t>600px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300" b="1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00" b="1" dirty="0">
                <a:solidFill>
                  <a:srgbClr val="0451A5"/>
                </a:solidFill>
                <a:latin typeface="Consolas" panose="020B0609020204030204" pitchFamily="49" charset="0"/>
              </a:rPr>
              <a:t>auto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300" b="1" dirty="0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00" b="1" dirty="0">
                <a:solidFill>
                  <a:srgbClr val="0451A5"/>
                </a:solidFill>
                <a:latin typeface="Consolas" panose="020B0609020204030204" pitchFamily="49" charset="0"/>
              </a:rPr>
              <a:t>solid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00" b="1" dirty="0">
                <a:solidFill>
                  <a:srgbClr val="0451A5"/>
                </a:solidFill>
                <a:latin typeface="Consolas" panose="020B0609020204030204" pitchFamily="49" charset="0"/>
              </a:rPr>
              <a:t>green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padding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2300" b="1" dirty="0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margin-top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2300" b="1" dirty="0">
                <a:solidFill>
                  <a:srgbClr val="098658"/>
                </a:solidFill>
                <a:latin typeface="Consolas" panose="020B0609020204030204" pitchFamily="49" charset="0"/>
              </a:rPr>
              <a:t>40px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2300" b="1" dirty="0">
                <a:solidFill>
                  <a:srgbClr val="800000"/>
                </a:solidFill>
                <a:latin typeface="Consolas" panose="020B0609020204030204" pitchFamily="49" charset="0"/>
              </a:rPr>
              <a:t>.main-header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2300" b="1" dirty="0">
                <a:solidFill>
                  <a:srgbClr val="800000"/>
                </a:solidFill>
                <a:latin typeface="Consolas" panose="020B0609020204030204" pitchFamily="49" charset="0"/>
              </a:rPr>
              <a:t>.main-content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GB" sz="2300" b="1" dirty="0">
                <a:solidFill>
                  <a:srgbClr val="800000"/>
                </a:solidFill>
                <a:latin typeface="Consolas" panose="020B0609020204030204" pitchFamily="49" charset="0"/>
              </a:rPr>
              <a:t>.main-footer 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padding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300" b="1" dirty="0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background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2300" b="1" dirty="0">
                <a:solidFill>
                  <a:srgbClr val="0451A5"/>
                </a:solidFill>
                <a:latin typeface="Consolas" panose="020B0609020204030204" pitchFamily="49" charset="0"/>
              </a:rPr>
              <a:t>#</a:t>
            </a:r>
            <a:r>
              <a:rPr lang="en-GB" sz="2300" b="1" dirty="0" err="1">
                <a:solidFill>
                  <a:srgbClr val="0451A5"/>
                </a:solidFill>
                <a:latin typeface="Consolas" panose="020B0609020204030204" pitchFamily="49" charset="0"/>
              </a:rPr>
              <a:t>aaa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300" b="1" dirty="0">
                <a:solidFill>
                  <a:srgbClr val="098658"/>
                </a:solidFill>
                <a:latin typeface="Consolas" panose="020B0609020204030204" pitchFamily="49" charset="0"/>
              </a:rPr>
              <a:t>5px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00" b="1" dirty="0">
                <a:solidFill>
                  <a:srgbClr val="0451A5"/>
                </a:solidFill>
                <a:latin typeface="Consolas" panose="020B0609020204030204" pitchFamily="49" charset="0"/>
              </a:rPr>
              <a:t>dashed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00" b="1" dirty="0">
                <a:solidFill>
                  <a:srgbClr val="0451A5"/>
                </a:solidFill>
                <a:latin typeface="Consolas" panose="020B0609020204030204" pitchFamily="49" charset="0"/>
              </a:rPr>
              <a:t>#000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300" b="1" dirty="0">
                <a:solidFill>
                  <a:srgbClr val="098658"/>
                </a:solidFill>
                <a:latin typeface="Consolas" panose="020B0609020204030204" pitchFamily="49" charset="0"/>
              </a:rPr>
              <a:t>20px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00" b="1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AB60394-2A63-4852-B7DE-15828CA2FB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17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Position Sticky – Example</a:t>
            </a:r>
            <a:endParaRPr lang="en-US" dirty="0"/>
          </a:p>
        </p:txBody>
      </p:sp>
      <p:pic>
        <p:nvPicPr>
          <p:cNvPr id="5" name="SavedFreeScreenRecorderProject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6996000" y="2007365"/>
            <a:ext cx="3915580" cy="3334698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10" name="Текстово поле 10"/>
          <p:cNvSpPr txBox="1"/>
          <p:nvPr/>
        </p:nvSpPr>
        <p:spPr>
          <a:xfrm>
            <a:off x="786000" y="1719000"/>
            <a:ext cx="4719569" cy="391142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.main-content 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min-height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1000px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.main-header 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50px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border-</a:t>
            </a:r>
            <a:r>
              <a:rPr lang="en-GB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red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position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sticky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top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5358025-62AD-4ABA-8B37-EC84F8034D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6590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Bottom</a:t>
            </a:r>
            <a:r>
              <a:rPr lang="en-US" dirty="0"/>
              <a:t> - defines the position of the element according to its bottom edge</a:t>
            </a:r>
            <a:endParaRPr lang="bg-BG" dirty="0"/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bottom:</a:t>
            </a:r>
            <a:r>
              <a:rPr lang="en-US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auto;</a:t>
            </a:r>
            <a:r>
              <a:rPr lang="en-US" dirty="0"/>
              <a:t> - the element will remain in its </a:t>
            </a:r>
            <a:r>
              <a:rPr lang="en-US" b="1" dirty="0">
                <a:solidFill>
                  <a:schemeClr val="bg1"/>
                </a:solidFill>
              </a:rPr>
              <a:t>natural</a:t>
            </a:r>
            <a:r>
              <a:rPr lang="en-US" dirty="0"/>
              <a:t> position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000" y="3452075"/>
            <a:ext cx="3857625" cy="220027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000" y="3442550"/>
            <a:ext cx="3838575" cy="221932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1C792E23-71A4-4BCF-8164-226D16F64E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572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290150"/>
            <a:ext cx="11818096" cy="5434741"/>
          </a:xfrm>
        </p:spPr>
        <p:txBody>
          <a:bodyPr>
            <a:normAutofit/>
          </a:bodyPr>
          <a:lstStyle/>
          <a:p>
            <a:r>
              <a:rPr lang="en-US" dirty="0"/>
              <a:t>If the element is in position </a:t>
            </a:r>
            <a:r>
              <a:rPr lang="en-US" b="1" dirty="0">
                <a:solidFill>
                  <a:schemeClr val="bg1"/>
                </a:solidFill>
              </a:rPr>
              <a:t>relative</a:t>
            </a:r>
            <a:r>
              <a:rPr lang="en-US" dirty="0"/>
              <a:t>, the element will move </a:t>
            </a:r>
            <a:r>
              <a:rPr lang="en-US" b="1" dirty="0">
                <a:solidFill>
                  <a:schemeClr val="bg1"/>
                </a:solidFill>
              </a:rPr>
              <a:t>upwards</a:t>
            </a:r>
            <a:r>
              <a:rPr lang="en-US" dirty="0"/>
              <a:t> by the amount defined by the </a:t>
            </a:r>
            <a:r>
              <a:rPr lang="en-US" b="1" dirty="0">
                <a:solidFill>
                  <a:schemeClr val="bg1"/>
                </a:solidFill>
              </a:rPr>
              <a:t>bottom</a:t>
            </a:r>
            <a:r>
              <a:rPr lang="en-US" dirty="0"/>
              <a:t> value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bottom:</a:t>
            </a:r>
            <a:r>
              <a:rPr lang="en-US" dirty="0"/>
              <a:t> 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20px;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000" y="3429000"/>
            <a:ext cx="3857625" cy="2228850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000" y="3429000"/>
            <a:ext cx="3838575" cy="223837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0790740F-2E3E-4990-AFEB-A9A3737315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91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If the element is in position 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absolute</a:t>
            </a:r>
            <a:r>
              <a:rPr lang="en-US" dirty="0"/>
              <a:t>, the element will position itself from the 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bottom</a:t>
            </a:r>
            <a:r>
              <a:rPr lang="en-US" dirty="0"/>
              <a:t> of the first positioned </a:t>
            </a:r>
            <a:r>
              <a:rPr lang="en-US" b="1" dirty="0">
                <a:solidFill>
                  <a:schemeClr val="bg1"/>
                </a:solidFill>
              </a:rPr>
              <a:t>ancestor</a:t>
            </a:r>
            <a:endParaRPr lang="en-US" dirty="0"/>
          </a:p>
          <a:p>
            <a:pPr lvl="1"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bottom: </a:t>
            </a:r>
            <a:r>
              <a:rPr lang="bg-BG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0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00" y="3204000"/>
            <a:ext cx="4445363" cy="2557456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EC5CE1C-A21D-43AB-BD21-268A6AE913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160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Defines the position of the element according to its left edge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left: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auto;</a:t>
            </a:r>
            <a:r>
              <a:rPr lang="en-US" dirty="0"/>
              <a:t> - the element will remain in its </a:t>
            </a:r>
            <a:r>
              <a:rPr lang="en-US" b="1" dirty="0">
                <a:solidFill>
                  <a:schemeClr val="bg1"/>
                </a:solidFill>
              </a:rPr>
              <a:t>natural</a:t>
            </a:r>
            <a:r>
              <a:rPr lang="en-US" dirty="0"/>
              <a:t> position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614" y="2850845"/>
            <a:ext cx="3857625" cy="220027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00" y="2850845"/>
            <a:ext cx="3838575" cy="221932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6FFE33E5-6653-444D-B419-BB015C4623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189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left: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80px;</a:t>
            </a:r>
            <a:r>
              <a:rPr lang="en-US" sz="3200" dirty="0"/>
              <a:t> </a:t>
            </a:r>
            <a:r>
              <a:rPr lang="en-US" dirty="0"/>
              <a:t>- if the element is in position </a:t>
            </a:r>
            <a:r>
              <a:rPr lang="en-US" b="1" dirty="0">
                <a:solidFill>
                  <a:schemeClr val="bg1"/>
                </a:solidFill>
              </a:rPr>
              <a:t>relative</a:t>
            </a:r>
            <a:r>
              <a:rPr lang="en-US" dirty="0"/>
              <a:t>, the element will move </a:t>
            </a:r>
            <a:r>
              <a:rPr lang="en-US" sz="3198" b="1" dirty="0">
                <a:solidFill>
                  <a:schemeClr val="bg1"/>
                </a:solidFill>
              </a:rPr>
              <a:t>left</a:t>
            </a:r>
            <a:r>
              <a:rPr lang="en-US" dirty="0"/>
              <a:t> by the amount defined by the left value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2664000"/>
            <a:ext cx="3867150" cy="221932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729" y="2664000"/>
            <a:ext cx="3876675" cy="2209800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76387874-1E76-44A1-AFAF-609ED51759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4754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left:</a:t>
            </a:r>
            <a:r>
              <a:rPr lang="en-US" sz="3200" dirty="0"/>
              <a:t> </a:t>
            </a:r>
            <a:r>
              <a:rPr lang="bg-BG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-2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0px;</a:t>
            </a:r>
            <a:r>
              <a:rPr lang="en-US" sz="3200" dirty="0"/>
              <a:t> </a:t>
            </a:r>
            <a:r>
              <a:rPr lang="en-US" dirty="0"/>
              <a:t>- if the element is in position </a:t>
            </a:r>
            <a:r>
              <a:rPr lang="en-US" b="1" dirty="0">
                <a:solidFill>
                  <a:schemeClr val="bg1"/>
                </a:solidFill>
              </a:rPr>
              <a:t>absolute</a:t>
            </a:r>
            <a:r>
              <a:rPr lang="en-US" dirty="0"/>
              <a:t>, the element will position itself from the </a:t>
            </a:r>
            <a:r>
              <a:rPr lang="en-US" b="1" dirty="0">
                <a:solidFill>
                  <a:schemeClr val="bg1"/>
                </a:solidFill>
              </a:rPr>
              <a:t>left</a:t>
            </a:r>
            <a:r>
              <a:rPr lang="en-US" dirty="0"/>
              <a:t> of the first positioned </a:t>
            </a:r>
            <a:r>
              <a:rPr lang="en-US" b="1" dirty="0">
                <a:solidFill>
                  <a:schemeClr val="bg1"/>
                </a:solidFill>
              </a:rPr>
              <a:t>ancestor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3249000"/>
            <a:ext cx="3867150" cy="221932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03" y="3249000"/>
            <a:ext cx="3967003" cy="221932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58D4175-E074-46F4-B316-007D4AE4B9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2682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Body">
            <a:extLst>
              <a:ext uri="{FF2B5EF4-FFF2-40B4-BE49-F238E27FC236}">
                <a16:creationId xmlns:a16="http://schemas.microsoft.com/office/drawing/2014/main" id="{AA287FCE-0667-4256-B6C3-85EEA9B999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404000"/>
            <a:ext cx="11818096" cy="53208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1000" dirty="0"/>
          </a:p>
          <a:p>
            <a:pPr marL="0" indent="0" algn="ctr">
              <a:buNone/>
            </a:pPr>
            <a:r>
              <a:rPr lang="en-US" sz="11500" b="1" dirty="0">
                <a:solidFill>
                  <a:schemeClr val="bg1"/>
                </a:solidFill>
              </a:rPr>
              <a:t>sli.do</a:t>
            </a:r>
          </a:p>
          <a:p>
            <a:pPr marL="0" indent="0" algn="ctr">
              <a:buNone/>
            </a:pPr>
            <a:r>
              <a:rPr lang="en-US" sz="11500" b="1"/>
              <a:t>#html-css</a:t>
            </a:r>
            <a:endParaRPr lang="bg-BG" sz="11500" b="1" dirty="0"/>
          </a:p>
        </p:txBody>
      </p:sp>
      <p:sp>
        <p:nvSpPr>
          <p:cNvPr id="7" name="Slide Title">
            <a:extLst>
              <a:ext uri="{FF2B5EF4-FFF2-40B4-BE49-F238E27FC236}">
                <a16:creationId xmlns:a16="http://schemas.microsoft.com/office/drawing/2014/main" id="{82485852-BA6B-4D95-A06E-D18F832FE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C7DB18A-7015-403A-B76A-9DA2074479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0718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Right</a:t>
            </a:r>
            <a:r>
              <a:rPr lang="en-US" dirty="0"/>
              <a:t> - defines the position of the element according to its right edge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right:</a:t>
            </a:r>
            <a:r>
              <a:rPr lang="en-US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auto;</a:t>
            </a:r>
            <a:r>
              <a:rPr lang="en-US" dirty="0"/>
              <a:t> - the element will remain in its </a:t>
            </a:r>
            <a:r>
              <a:rPr lang="en-US" b="1" dirty="0">
                <a:solidFill>
                  <a:schemeClr val="bg1"/>
                </a:solidFill>
              </a:rPr>
              <a:t>natural</a:t>
            </a:r>
            <a:r>
              <a:rPr lang="en-US" dirty="0"/>
              <a:t> position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right:</a:t>
            </a:r>
            <a:r>
              <a:rPr lang="en-US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80px;</a:t>
            </a:r>
            <a:r>
              <a:rPr lang="en-US" dirty="0"/>
              <a:t> - if the element is in position </a:t>
            </a:r>
            <a:r>
              <a:rPr lang="en-US" b="1" dirty="0">
                <a:solidFill>
                  <a:schemeClr val="bg1"/>
                </a:solidFill>
              </a:rPr>
              <a:t>relative</a:t>
            </a:r>
            <a:r>
              <a:rPr lang="en-US" dirty="0"/>
              <a:t>, the element will move </a:t>
            </a:r>
            <a:r>
              <a:rPr lang="en-US" b="1" dirty="0">
                <a:solidFill>
                  <a:schemeClr val="bg1"/>
                </a:solidFill>
              </a:rPr>
              <a:t>right</a:t>
            </a:r>
            <a:r>
              <a:rPr lang="en-US" dirty="0"/>
              <a:t> by the amount defined by the right value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right:</a:t>
            </a:r>
            <a:r>
              <a:rPr lang="en-US" dirty="0"/>
              <a:t> </a:t>
            </a:r>
            <a:r>
              <a:rPr lang="bg-BG" b="1" dirty="0">
                <a:solidFill>
                  <a:schemeClr val="bg1"/>
                </a:solidFill>
                <a:latin typeface="Consolas" panose="020B0609020204030204" pitchFamily="49" charset="0"/>
              </a:rPr>
              <a:t>-2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0px;</a:t>
            </a:r>
            <a:r>
              <a:rPr lang="en-US" dirty="0"/>
              <a:t> - if the element is in position </a:t>
            </a:r>
            <a:r>
              <a:rPr lang="en-US" b="1" dirty="0">
                <a:solidFill>
                  <a:schemeClr val="bg1"/>
                </a:solidFill>
              </a:rPr>
              <a:t>absolute</a:t>
            </a:r>
            <a:r>
              <a:rPr lang="en-US" dirty="0"/>
              <a:t>, the element will position itself from the </a:t>
            </a:r>
            <a:r>
              <a:rPr lang="en-US" b="1" dirty="0">
                <a:solidFill>
                  <a:schemeClr val="bg1"/>
                </a:solidFill>
              </a:rPr>
              <a:t>right</a:t>
            </a:r>
            <a:r>
              <a:rPr lang="en-US" dirty="0"/>
              <a:t> of the first positioned </a:t>
            </a:r>
            <a:r>
              <a:rPr lang="en-US" b="1" dirty="0">
                <a:solidFill>
                  <a:schemeClr val="bg1"/>
                </a:solidFill>
              </a:rPr>
              <a:t>ancestor</a:t>
            </a: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41B24D53-B74B-417F-A31B-F5DABB7B04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3668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Top</a:t>
            </a:r>
            <a:r>
              <a:rPr lang="en-US" dirty="0"/>
              <a:t> - defines the position of the element according to its top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edge 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top:</a:t>
            </a:r>
            <a:r>
              <a:rPr lang="en-US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auto;</a:t>
            </a:r>
            <a:r>
              <a:rPr lang="en-US" dirty="0"/>
              <a:t> - the element will remain in its </a:t>
            </a:r>
            <a:r>
              <a:rPr lang="en-US" b="1" dirty="0">
                <a:solidFill>
                  <a:schemeClr val="bg1"/>
                </a:solidFill>
              </a:rPr>
              <a:t>natural</a:t>
            </a:r>
            <a:r>
              <a:rPr lang="en-US" dirty="0"/>
              <a:t> position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top:</a:t>
            </a:r>
            <a:r>
              <a:rPr lang="en-US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20px;</a:t>
            </a:r>
            <a:r>
              <a:rPr lang="en-US" dirty="0"/>
              <a:t> - if the element is in position </a:t>
            </a:r>
            <a:r>
              <a:rPr lang="en-US" b="1" dirty="0">
                <a:solidFill>
                  <a:schemeClr val="bg1"/>
                </a:solidFill>
              </a:rPr>
              <a:t>relative</a:t>
            </a:r>
            <a:r>
              <a:rPr lang="en-US" dirty="0"/>
              <a:t>, the element will move </a:t>
            </a:r>
            <a:r>
              <a:rPr lang="en-US" b="1" dirty="0">
                <a:solidFill>
                  <a:schemeClr val="bg1"/>
                </a:solidFill>
              </a:rPr>
              <a:t>downwards</a:t>
            </a:r>
            <a:r>
              <a:rPr lang="en-US" dirty="0"/>
              <a:t> by the amount defined by the </a:t>
            </a:r>
            <a:r>
              <a:rPr lang="en-US" b="1" dirty="0">
                <a:solidFill>
                  <a:schemeClr val="bg1"/>
                </a:solidFill>
              </a:rPr>
              <a:t>top</a:t>
            </a:r>
            <a:r>
              <a:rPr lang="en-US" dirty="0"/>
              <a:t> value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top:</a:t>
            </a:r>
            <a:r>
              <a:rPr lang="en-US" dirty="0"/>
              <a:t> 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0;</a:t>
            </a:r>
            <a:r>
              <a:rPr lang="en-US" dirty="0"/>
              <a:t>  - if the element is in position </a:t>
            </a:r>
            <a:r>
              <a:rPr lang="en-US" b="1" dirty="0">
                <a:solidFill>
                  <a:schemeClr val="bg1"/>
                </a:solidFill>
              </a:rPr>
              <a:t>absolute</a:t>
            </a:r>
            <a:r>
              <a:rPr lang="en-US" dirty="0"/>
              <a:t>, the element will position itself from the </a:t>
            </a:r>
            <a:r>
              <a:rPr lang="en-US" b="1" dirty="0">
                <a:solidFill>
                  <a:schemeClr val="bg1"/>
                </a:solidFill>
              </a:rPr>
              <a:t>top</a:t>
            </a:r>
            <a:r>
              <a:rPr lang="en-US" dirty="0"/>
              <a:t> of the first positioned </a:t>
            </a:r>
            <a:r>
              <a:rPr lang="en-US" b="1" dirty="0">
                <a:solidFill>
                  <a:schemeClr val="bg1"/>
                </a:solidFill>
              </a:rPr>
              <a:t>ancestor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A79CD81-DCDB-4F9C-BA3A-372E2B7FB1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097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2FF4A668-F06F-468F-849E-94A40C7AB3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D04C39DF-952A-4A18-8544-663F734440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Center</a:t>
            </a:r>
            <a:r>
              <a:rPr lang="en-US" dirty="0"/>
              <a:t> - defines the position of the element according to center of the window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position: absolute;</a:t>
            </a:r>
            <a:r>
              <a:rPr lang="en-US" dirty="0"/>
              <a:t>- it will position the element relative to its first positioned parent element</a:t>
            </a:r>
          </a:p>
          <a:p>
            <a:pPr lvl="2">
              <a:buClr>
                <a:schemeClr val="tx1"/>
              </a:buClr>
            </a:pPr>
            <a:r>
              <a:rPr lang="en-US" sz="3200" dirty="0">
                <a:latin typeface="+mj-lt"/>
              </a:rPr>
              <a:t>If it can’t find one, it will be relative to the document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top:</a:t>
            </a:r>
            <a:r>
              <a:rPr lang="en-US" sz="3200" dirty="0"/>
              <a:t> 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50%; left:</a:t>
            </a: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50%;</a:t>
            </a:r>
            <a:r>
              <a:rPr lang="en-US" sz="3200" dirty="0"/>
              <a:t>  </a:t>
            </a:r>
            <a:r>
              <a:rPr lang="en-US" dirty="0"/>
              <a:t>- the element will step out from the top left corner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These properties are set on the child element</a:t>
            </a:r>
          </a:p>
          <a:p>
            <a:pPr lvl="1">
              <a:buClr>
                <a:schemeClr val="tx1"/>
              </a:buClr>
            </a:pPr>
            <a:endParaRPr lang="en-US" dirty="0"/>
          </a:p>
          <a:p>
            <a:endParaRPr lang="en-US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01EEEAB9-DC1E-419C-86E8-6FABACF6D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Center</a:t>
            </a:r>
          </a:p>
        </p:txBody>
      </p:sp>
    </p:spTree>
    <p:extLst>
      <p:ext uri="{BB962C8B-B14F-4D97-AF65-F5344CB8AC3E}">
        <p14:creationId xmlns:p14="http://schemas.microsoft.com/office/powerpoint/2010/main" val="322264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AB211115-A206-4927-8743-E1F14518D7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F980CBBD-DCA8-4328-B39B-42C9AD71FE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2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transform: translate(-50%, -50%);</a:t>
            </a:r>
            <a:r>
              <a:rPr lang="en-US" sz="3200" dirty="0"/>
              <a:t> </a:t>
            </a:r>
            <a:r>
              <a:rPr lang="en-US" dirty="0"/>
              <a:t>- it will pull back the item with its half width and height</a:t>
            </a:r>
            <a:endParaRPr lang="en-US" sz="3200" dirty="0"/>
          </a:p>
          <a:p>
            <a:endParaRPr lang="en-US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526BA892-8A90-44DD-AF25-8200F0523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Center</a:t>
            </a:r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D1E4DE4D-7212-4CB7-9C96-CBDC4D9A4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70" y="2730034"/>
            <a:ext cx="6210000" cy="3707462"/>
          </a:xfrm>
          <a:prstGeom prst="rect">
            <a:avLst/>
          </a:prstGeom>
          <a:ln w="9525">
            <a:solidFill>
              <a:schemeClr val="accent6">
                <a:lumMod val="10000"/>
              </a:schemeClr>
            </a:solidFill>
          </a:ln>
        </p:spPr>
      </p:pic>
      <p:sp>
        <p:nvSpPr>
          <p:cNvPr id="9" name="Текстово поле 10">
            <a:extLst>
              <a:ext uri="{FF2B5EF4-FFF2-40B4-BE49-F238E27FC236}">
                <a16:creationId xmlns:a16="http://schemas.microsoft.com/office/drawing/2014/main" id="{F6960F66-646D-49C6-AFAC-38A037897BF7}"/>
              </a:ext>
            </a:extLst>
          </p:cNvPr>
          <p:cNvSpPr txBox="1"/>
          <p:nvPr/>
        </p:nvSpPr>
        <p:spPr>
          <a:xfrm>
            <a:off x="7203022" y="2526068"/>
            <a:ext cx="4540408" cy="391142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US" sz="2400" b="0" i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.parent 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b="0" i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sz="2400" b="0" i="0" dirty="0">
                <a:solidFill>
                  <a:schemeClr val="accent6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sz="24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</a:br>
            <a:r>
              <a:rPr lang="en-US" sz="2400" b="0" i="0" dirty="0">
                <a:solidFill>
                  <a:schemeClr val="accent6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b="0" i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.child 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position</a:t>
            </a:r>
            <a:r>
              <a:rPr lang="en-US" sz="2400" dirty="0"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absolute</a:t>
            </a:r>
            <a:r>
              <a:rPr lang="en-US" sz="24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top</a:t>
            </a:r>
            <a:r>
              <a:rPr lang="en-US" sz="24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50%</a:t>
            </a:r>
            <a:r>
              <a:rPr lang="en-US" sz="24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left</a:t>
            </a:r>
            <a:r>
              <a:rPr lang="en-US" sz="24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50%</a:t>
            </a:r>
            <a:r>
              <a:rPr lang="en-US" sz="24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transform</a:t>
            </a:r>
            <a:r>
              <a:rPr lang="en-US" sz="2400" dirty="0"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translate</a:t>
            </a:r>
            <a:r>
              <a:rPr lang="en-US" sz="24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bg-BG" sz="2400" dirty="0">
                <a:solidFill>
                  <a:srgbClr val="00B05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-50%</a:t>
            </a:r>
            <a:r>
              <a:rPr lang="en-US" sz="24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-50%</a:t>
            </a:r>
            <a:r>
              <a:rPr lang="en-US" sz="24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);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b="0" i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20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z-index Works">
            <a:extLst>
              <a:ext uri="{FF2B5EF4-FFF2-40B4-BE49-F238E27FC236}">
                <a16:creationId xmlns:a16="http://schemas.microsoft.com/office/drawing/2014/main" id="{BBE7C031-B9C4-446A-B328-B7C4E4878B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3" r="17899"/>
          <a:stretch/>
        </p:blipFill>
        <p:spPr bwMode="auto">
          <a:xfrm>
            <a:off x="3733500" y="657993"/>
            <a:ext cx="4725000" cy="3933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AF45A6C-DDEC-40C0-A430-C30BB53643D2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Specifies the Stack order of an Element</a:t>
            </a:r>
          </a:p>
        </p:txBody>
      </p:sp>
    </p:spTree>
    <p:extLst>
      <p:ext uri="{BB962C8B-B14F-4D97-AF65-F5344CB8AC3E}">
        <p14:creationId xmlns:p14="http://schemas.microsoft.com/office/powerpoint/2010/main" val="172850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Z-index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Defines the order of the elements on the </a:t>
            </a:r>
            <a:r>
              <a:rPr lang="en-US" b="1" dirty="0">
                <a:solidFill>
                  <a:schemeClr val="bg1"/>
                </a:solidFill>
              </a:rPr>
              <a:t>z-axis</a:t>
            </a:r>
            <a:r>
              <a:rPr lang="en-US" dirty="0"/>
              <a:t>. It only works on positioned elements (</a:t>
            </a:r>
            <a:r>
              <a:rPr lang="en-US" b="1" dirty="0">
                <a:solidFill>
                  <a:schemeClr val="bg1"/>
                </a:solidFill>
              </a:rPr>
              <a:t>anything apart from static</a:t>
            </a:r>
            <a:r>
              <a:rPr lang="en-US" dirty="0"/>
              <a:t>)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Default value: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z-index: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auto;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 order is defined by the order in the HTML code: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000" y="3924000"/>
            <a:ext cx="8881399" cy="1912688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79435484-1EE8-41FF-9E69-E22BA0489D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0786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Z-index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The z-index value is relative to the other ones</a:t>
            </a:r>
          </a:p>
          <a:p>
            <a:pPr>
              <a:buClr>
                <a:schemeClr val="tx1"/>
              </a:buClr>
            </a:pPr>
            <a:r>
              <a:rPr lang="en-US" dirty="0"/>
              <a:t>The target element is move in </a:t>
            </a:r>
            <a:r>
              <a:rPr lang="en-US" b="1" dirty="0">
                <a:solidFill>
                  <a:schemeClr val="bg1"/>
                </a:solidFill>
              </a:rPr>
              <a:t>front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of its siblings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z-index: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1;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00" y="3338999"/>
            <a:ext cx="9893134" cy="2160001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2F2FD41F-590A-4042-8FA8-44ED94DE0B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236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Z-index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You can use </a:t>
            </a:r>
            <a:r>
              <a:rPr lang="en-US" b="1" dirty="0">
                <a:solidFill>
                  <a:schemeClr val="bg1"/>
                </a:solidFill>
              </a:rPr>
              <a:t>negative</a:t>
            </a:r>
            <a:r>
              <a:rPr lang="en-US" dirty="0"/>
              <a:t> values</a:t>
            </a:r>
          </a:p>
          <a:p>
            <a:pPr>
              <a:buClr>
                <a:schemeClr val="tx1"/>
              </a:buClr>
            </a:pPr>
            <a:r>
              <a:rPr lang="en-US" dirty="0"/>
              <a:t>The target element is moved </a:t>
            </a:r>
            <a:r>
              <a:rPr lang="en-US" b="1" dirty="0">
                <a:solidFill>
                  <a:schemeClr val="bg1"/>
                </a:solidFill>
              </a:rPr>
              <a:t>behind</a:t>
            </a:r>
            <a:r>
              <a:rPr lang="en-US" dirty="0"/>
              <a:t> its </a:t>
            </a:r>
            <a:r>
              <a:rPr lang="en-US" b="1" dirty="0">
                <a:solidFill>
                  <a:schemeClr val="bg1"/>
                </a:solidFill>
              </a:rPr>
              <a:t>siblings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z-index:</a:t>
            </a:r>
            <a:r>
              <a:rPr lang="en-US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-1;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0" y="3429000"/>
            <a:ext cx="10575000" cy="2269842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BB9B38C5-0B9F-4F60-AA14-89C05C0475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6784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3" y="1294337"/>
            <a:ext cx="9190597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SoftUni Mascot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551645" y="3924000"/>
            <a:ext cx="2315076" cy="2505494"/>
          </a:xfrm>
          <a:prstGeom prst="rect">
            <a:avLst/>
          </a:prstGeom>
        </p:spPr>
      </p:pic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8" y="1676786"/>
            <a:ext cx="8683122" cy="4272214"/>
          </a:xfrm>
        </p:spPr>
        <p:txBody>
          <a:bodyPr>
            <a:norm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0" indent="357081">
              <a:lnSpc>
                <a:spcPct val="100000"/>
              </a:lnSpc>
              <a:tabLst>
                <a:tab pos="357081" algn="l"/>
              </a:tabLst>
            </a:pPr>
            <a:r>
              <a:rPr lang="en-US" sz="3600" b="1" dirty="0"/>
              <a:t>CSS </a:t>
            </a:r>
            <a:r>
              <a:rPr lang="en-US" sz="36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grid</a:t>
            </a:r>
            <a:r>
              <a:rPr lang="en-US" sz="3600" b="1" dirty="0"/>
              <a:t> </a:t>
            </a:r>
          </a:p>
          <a:p>
            <a:pPr marL="715748" lvl="1" indent="-426910">
              <a:lnSpc>
                <a:spcPct val="100000"/>
              </a:lnSpc>
            </a:pPr>
            <a:r>
              <a:rPr lang="en-US" sz="3400" b="1" dirty="0">
                <a:solidFill>
                  <a:schemeClr val="bg2"/>
                </a:solidFill>
              </a:rPr>
              <a:t>Lines, cell, areas, tracks</a:t>
            </a:r>
          </a:p>
          <a:p>
            <a:pPr marL="715748" lvl="1" indent="-426910">
              <a:lnSpc>
                <a:spcPct val="100000"/>
              </a:lnSpc>
              <a:buClr>
                <a:schemeClr val="bg2"/>
              </a:buClr>
            </a:pPr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grid-area</a:t>
            </a:r>
            <a:r>
              <a:rPr lang="en-US" sz="3400" b="1" dirty="0">
                <a:solidFill>
                  <a:schemeClr val="bg2"/>
                </a:solidFill>
              </a:rPr>
              <a:t> and </a:t>
            </a:r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grid-template-areas</a:t>
            </a:r>
            <a:endParaRPr lang="en-GB" sz="3400" b="1" dirty="0"/>
          </a:p>
          <a:p>
            <a:pPr>
              <a:buClr>
                <a:schemeClr val="bg2"/>
              </a:buClr>
            </a:pPr>
            <a:r>
              <a:rPr lang="en-GB" sz="3600" b="1" dirty="0"/>
              <a:t>Positioning properties</a:t>
            </a:r>
            <a:endParaRPr lang="en-GB" sz="3200" b="1" dirty="0"/>
          </a:p>
          <a:p>
            <a:pPr>
              <a:buClr>
                <a:schemeClr val="bg2"/>
              </a:buClr>
            </a:pPr>
            <a:r>
              <a:rPr lang="en-GB" sz="3600" b="1" dirty="0"/>
              <a:t>Z-Index</a:t>
            </a:r>
            <a:endParaRPr lang="en-US" sz="3600" b="1" dirty="0">
              <a:solidFill>
                <a:schemeClr val="bg1"/>
              </a:solidFill>
            </a:endParaRPr>
          </a:p>
          <a:p>
            <a:pPr marL="0" indent="0">
              <a:buClr>
                <a:schemeClr val="bg2"/>
              </a:buClr>
              <a:buNone/>
            </a:pPr>
            <a:endParaRPr lang="en-US" sz="36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800" b="1" dirty="0"/>
          </a:p>
          <a:p>
            <a:endParaRPr lang="en-US" sz="2800" b="1" dirty="0"/>
          </a:p>
          <a:p>
            <a:pPr lvl="1"/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B3132EB0-89E5-4164-B003-544A8F0F40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562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99417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854EE926-A494-4DC8-B6CC-E52538C5DDF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Modern Layout System for the Web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42F171-38D9-458C-A00C-91F77721FCD0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CSS Grid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5DDDCCB2-8098-4661-A66E-F0D74C03036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377" y="1494504"/>
            <a:ext cx="2695249" cy="237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4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SoftUni</a:t>
            </a:r>
            <a:r>
              <a:rPr lang="en-GB" b="1" dirty="0"/>
              <a:t> Diamond Partners</a:t>
            </a:r>
            <a:endParaRPr lang="bg-BG" dirty="0"/>
          </a:p>
        </p:txBody>
      </p:sp>
      <p:pic>
        <p:nvPicPr>
          <p:cNvPr id="17" name="Picture 16" descr="Graphical user interface, text, applicatio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17217D7-0BF6-4D9E-8E3B-E4C13EC5C3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2384" r="19064" b="23051"/>
          <a:stretch/>
        </p:blipFill>
        <p:spPr>
          <a:xfrm>
            <a:off x="585251" y="2823602"/>
            <a:ext cx="2217855" cy="1092173"/>
          </a:xfrm>
          <a:prstGeom prst="rect">
            <a:avLst/>
          </a:prstGeom>
        </p:spPr>
      </p:pic>
      <p:pic>
        <p:nvPicPr>
          <p:cNvPr id="20" name="Picture 19" descr="Text&#10;&#10;Description automatically generated with low confidence">
            <a:hlinkClick r:id="rId4"/>
            <a:extLst>
              <a:ext uri="{FF2B5EF4-FFF2-40B4-BE49-F238E27FC236}">
                <a16:creationId xmlns:a16="http://schemas.microsoft.com/office/drawing/2014/main" id="{04A6A894-8A9A-4E5B-88D1-24F9A2F848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658" y="1068463"/>
            <a:ext cx="2089504" cy="1639964"/>
          </a:xfrm>
          <a:prstGeom prst="rect">
            <a:avLst/>
          </a:prstGeom>
        </p:spPr>
      </p:pic>
      <p:pic>
        <p:nvPicPr>
          <p:cNvPr id="25" name="Picture 24" descr="Graphical user interface&#10;&#10;Description automatically generated with low confidence">
            <a:hlinkClick r:id="rId6"/>
            <a:extLst>
              <a:ext uri="{FF2B5EF4-FFF2-40B4-BE49-F238E27FC236}">
                <a16:creationId xmlns:a16="http://schemas.microsoft.com/office/drawing/2014/main" id="{83257898-7623-4DC1-92DC-C5AD2AC74C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517" y="1367878"/>
            <a:ext cx="2045805" cy="2515334"/>
          </a:xfrm>
          <a:prstGeom prst="rect">
            <a:avLst/>
          </a:prstGeom>
        </p:spPr>
      </p:pic>
      <p:pic>
        <p:nvPicPr>
          <p:cNvPr id="27" name="Picture 26" descr="Logo&#10;&#10;Description automatically generated with low confidence">
            <a:hlinkClick r:id="rId8"/>
            <a:extLst>
              <a:ext uri="{FF2B5EF4-FFF2-40B4-BE49-F238E27FC236}">
                <a16:creationId xmlns:a16="http://schemas.microsoft.com/office/drawing/2014/main" id="{C179D76D-17E7-4F4E-9808-BBF903658DA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8" t="16985" r="2532" b="21422"/>
          <a:stretch/>
        </p:blipFill>
        <p:spPr>
          <a:xfrm>
            <a:off x="3593620" y="3099687"/>
            <a:ext cx="4455001" cy="540001"/>
          </a:xfrm>
          <a:prstGeom prst="rect">
            <a:avLst/>
          </a:prstGeom>
        </p:spPr>
      </p:pic>
      <p:pic>
        <p:nvPicPr>
          <p:cNvPr id="30" name="Picture 29" descr="Logo&#10;&#10;Description automatically generated">
            <a:hlinkClick r:id="rId10"/>
            <a:extLst>
              <a:ext uri="{FF2B5EF4-FFF2-40B4-BE49-F238E27FC236}">
                <a16:creationId xmlns:a16="http://schemas.microsoft.com/office/drawing/2014/main" id="{93F033DD-94F4-4599-9D64-B6A8BF4646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91" y="1249982"/>
            <a:ext cx="1824182" cy="1276927"/>
          </a:xfrm>
          <a:prstGeom prst="rect">
            <a:avLst/>
          </a:prstGeom>
        </p:spPr>
      </p:pic>
      <p:pic>
        <p:nvPicPr>
          <p:cNvPr id="22" name="Picture 21" descr="Text&#10;&#10;Description automatically generated with low confidence">
            <a:hlinkClick r:id="rId12"/>
            <a:extLst>
              <a:ext uri="{FF2B5EF4-FFF2-40B4-BE49-F238E27FC236}">
                <a16:creationId xmlns:a16="http://schemas.microsoft.com/office/drawing/2014/main" id="{2D9A9160-CFB1-4198-B631-320EFBF99E2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029" y="1793140"/>
            <a:ext cx="2376275" cy="535946"/>
          </a:xfrm>
          <a:prstGeom prst="rect">
            <a:avLst/>
          </a:prstGeom>
        </p:spPr>
      </p:pic>
      <p:pic>
        <p:nvPicPr>
          <p:cNvPr id="21" name="Picture 20" descr="Logo, company name&#10;&#10;Description automatically generated">
            <a:hlinkClick r:id="rId14"/>
            <a:extLst>
              <a:ext uri="{FF2B5EF4-FFF2-40B4-BE49-F238E27FC236}">
                <a16:creationId xmlns:a16="http://schemas.microsoft.com/office/drawing/2014/main" id="{B2C7AFA4-B03B-4F90-BCF5-42B64D45FD9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27513" r="15212" b="31480"/>
          <a:stretch/>
        </p:blipFill>
        <p:spPr>
          <a:xfrm>
            <a:off x="877702" y="5756803"/>
            <a:ext cx="1704391" cy="759297"/>
          </a:xfrm>
          <a:prstGeom prst="rect">
            <a:avLst/>
          </a:prstGeom>
        </p:spPr>
      </p:pic>
      <p:pic>
        <p:nvPicPr>
          <p:cNvPr id="28" name="Picture 27" descr="A picture containing logo&#10;&#10;Description automatically generated">
            <a:hlinkClick r:id="rId16"/>
            <a:extLst>
              <a:ext uri="{FF2B5EF4-FFF2-40B4-BE49-F238E27FC236}">
                <a16:creationId xmlns:a16="http://schemas.microsoft.com/office/drawing/2014/main" id="{8D7EE580-66D1-490E-AB52-9AAD1973ADF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02" y="4261665"/>
            <a:ext cx="1827471" cy="1092173"/>
          </a:xfrm>
          <a:prstGeom prst="rect">
            <a:avLst/>
          </a:prstGeom>
        </p:spPr>
      </p:pic>
      <p:pic>
        <p:nvPicPr>
          <p:cNvPr id="29" name="Picture 28" descr="Logo, company name&#10;&#10;Description automatically generated">
            <a:hlinkClick r:id="rId18"/>
            <a:extLst>
              <a:ext uri="{FF2B5EF4-FFF2-40B4-BE49-F238E27FC236}">
                <a16:creationId xmlns:a16="http://schemas.microsoft.com/office/drawing/2014/main" id="{D90A1DB9-C677-4980-898B-02F96A34874B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5" t="30252" r="7839" b="28040"/>
          <a:stretch/>
        </p:blipFill>
        <p:spPr>
          <a:xfrm>
            <a:off x="8454322" y="4248225"/>
            <a:ext cx="2700000" cy="765000"/>
          </a:xfrm>
          <a:prstGeom prst="rect">
            <a:avLst/>
          </a:prstGeom>
        </p:spPr>
      </p:pic>
      <p:pic>
        <p:nvPicPr>
          <p:cNvPr id="31" name="Picture 30" descr="Logo&#10;&#10;Description automatically generated">
            <a:hlinkClick r:id="rId20"/>
            <a:extLst>
              <a:ext uri="{FF2B5EF4-FFF2-40B4-BE49-F238E27FC236}">
                <a16:creationId xmlns:a16="http://schemas.microsoft.com/office/drawing/2014/main" id="{51539337-EA92-4DEC-B27C-1C96A708D31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611" y="4109323"/>
            <a:ext cx="3711886" cy="1327171"/>
          </a:xfrm>
          <a:prstGeom prst="rect">
            <a:avLst/>
          </a:prstGeom>
        </p:spPr>
      </p:pic>
      <p:pic>
        <p:nvPicPr>
          <p:cNvPr id="32" name="Picture 31" descr="Logo&#10;&#10;Description automatically generated">
            <a:hlinkClick r:id="rId22"/>
            <a:extLst>
              <a:ext uri="{FF2B5EF4-FFF2-40B4-BE49-F238E27FC236}">
                <a16:creationId xmlns:a16="http://schemas.microsoft.com/office/drawing/2014/main" id="{F70938FD-B0F5-423E-8C2C-99B884B6B04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322" y="5499000"/>
            <a:ext cx="2657856" cy="916485"/>
          </a:xfrm>
          <a:prstGeom prst="rect">
            <a:avLst/>
          </a:prstGeom>
        </p:spPr>
      </p:pic>
      <p:pic>
        <p:nvPicPr>
          <p:cNvPr id="33" name="Picture 32" descr="A picture containing logo&#10;&#10;Description automatically generated">
            <a:hlinkClick r:id="rId24"/>
            <a:extLst>
              <a:ext uri="{FF2B5EF4-FFF2-40B4-BE49-F238E27FC236}">
                <a16:creationId xmlns:a16="http://schemas.microsoft.com/office/drawing/2014/main" id="{FFB981A5-A282-4429-A0A1-AD728C389669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500" y="5436494"/>
            <a:ext cx="2391414" cy="114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0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Educational Partners</a:t>
            </a:r>
          </a:p>
        </p:txBody>
      </p:sp>
      <p:pic>
        <p:nvPicPr>
          <p:cNvPr id="13" name="Picture 12">
            <a:hlinkClick r:id="rId2"/>
            <a:extLst>
              <a:ext uri="{FF2B5EF4-FFF2-40B4-BE49-F238E27FC236}">
                <a16:creationId xmlns:a16="http://schemas.microsoft.com/office/drawing/2014/main" id="{44F98D6B-A014-49DE-BFE5-4440AB634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477" y="1804627"/>
            <a:ext cx="4042163" cy="3991238"/>
          </a:xfrm>
          <a:prstGeom prst="rect">
            <a:avLst/>
          </a:prstGeom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19D59668-3C9A-4BAE-83AF-92CB45919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2001" y="2264942"/>
            <a:ext cx="3284393" cy="3070608"/>
          </a:xfrm>
          <a:prstGeom prst="rect">
            <a:avLst/>
          </a:prstGeom>
          <a:ln w="28575">
            <a:solidFill>
              <a:srgbClr val="4454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0175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https://about.softuni.bg/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F84EF109-F240-4972-AE89-770767334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0833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3000" noProof="1">
                <a:hlinkClick r:id="rId4"/>
              </a:rPr>
              <a:t>about.softuni.bg</a:t>
            </a:r>
            <a:r>
              <a:rPr lang="en-US" sz="30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1FAE9FF0-690C-43C7-B5B2-A30640EBC065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81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71D988-0A7B-42D9-8606-3525A34A9D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5319212" cy="552732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CSS grid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is modern CSS layout system for the Web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Simple</a:t>
            </a:r>
            <a:r>
              <a:rPr lang="en-US" dirty="0"/>
              <a:t> and easy to use</a:t>
            </a:r>
            <a:endParaRPr lang="en-US" b="1" dirty="0"/>
          </a:p>
          <a:p>
            <a:pPr lvl="1">
              <a:buClr>
                <a:schemeClr val="tx1"/>
              </a:buClr>
            </a:pPr>
            <a:r>
              <a:rPr lang="en-US" dirty="0"/>
              <a:t>Very </a:t>
            </a:r>
            <a:r>
              <a:rPr lang="en-US" b="1" dirty="0">
                <a:solidFill>
                  <a:schemeClr val="bg1"/>
                </a:solidFill>
              </a:rPr>
              <a:t>powerful</a:t>
            </a: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868CD6-0E56-46A4-9F79-9F8DBC620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Grid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399" y="1404528"/>
            <a:ext cx="6238158" cy="4880903"/>
          </a:xfrm>
          <a:prstGeom prst="rect">
            <a:avLst/>
          </a:prstGeom>
        </p:spPr>
      </p:pic>
      <p:sp>
        <p:nvSpPr>
          <p:cNvPr id="6" name="Текстово поле 10">
            <a:extLst>
              <a:ext uri="{FF2B5EF4-FFF2-40B4-BE49-F238E27FC236}">
                <a16:creationId xmlns:a16="http://schemas.microsoft.com/office/drawing/2014/main" id="{1D7B9BFC-B2D3-45CB-891A-BF0EB3458949}"/>
              </a:ext>
            </a:extLst>
          </p:cNvPr>
          <p:cNvSpPr txBox="1"/>
          <p:nvPr/>
        </p:nvSpPr>
        <p:spPr>
          <a:xfrm>
            <a:off x="746527" y="4058836"/>
            <a:ext cx="4179778" cy="151037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US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.grid-container</a:t>
            </a:r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2799" b="1" dirty="0">
                <a:solidFill>
                  <a:srgbClr val="0451A5"/>
                </a:solidFill>
                <a:latin typeface="Consolas" panose="020B0609020204030204" pitchFamily="49" charset="0"/>
              </a:rPr>
              <a:t>grid</a:t>
            </a:r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8159E586-2BD9-477C-91FD-E527645DBE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86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primary parts of a grid are:</a:t>
            </a:r>
          </a:p>
          <a:p>
            <a:pPr lvl="1"/>
            <a:r>
              <a:rPr lang="en-US" dirty="0"/>
              <a:t>Grid </a:t>
            </a:r>
            <a:r>
              <a:rPr lang="en-US" b="1" dirty="0">
                <a:solidFill>
                  <a:schemeClr val="bg1"/>
                </a:solidFill>
              </a:rPr>
              <a:t>lines</a:t>
            </a:r>
          </a:p>
          <a:p>
            <a:pPr lvl="1"/>
            <a:r>
              <a:rPr lang="en-US" dirty="0"/>
              <a:t>Grid </a:t>
            </a:r>
            <a:r>
              <a:rPr lang="en-US" b="1" dirty="0">
                <a:solidFill>
                  <a:schemeClr val="bg1"/>
                </a:solidFill>
              </a:rPr>
              <a:t>cell</a:t>
            </a:r>
            <a:r>
              <a:rPr lang="en-US" dirty="0"/>
              <a:t> and grid </a:t>
            </a:r>
            <a:r>
              <a:rPr lang="en-US" b="1" dirty="0">
                <a:solidFill>
                  <a:schemeClr val="bg1"/>
                </a:solidFill>
              </a:rPr>
              <a:t>areas</a:t>
            </a:r>
          </a:p>
          <a:p>
            <a:pPr lvl="1"/>
            <a:r>
              <a:rPr lang="en-US" dirty="0"/>
              <a:t>Grid </a:t>
            </a:r>
            <a:r>
              <a:rPr lang="en-US" b="1" dirty="0">
                <a:solidFill>
                  <a:schemeClr val="bg1"/>
                </a:solidFill>
              </a:rPr>
              <a:t>tracks</a:t>
            </a:r>
            <a:r>
              <a:rPr lang="en-US" dirty="0"/>
              <a:t> (rows or columns)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Parts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2621"/>
          <a:stretch/>
        </p:blipFill>
        <p:spPr>
          <a:xfrm>
            <a:off x="7267571" y="1157163"/>
            <a:ext cx="4047071" cy="26543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12506"/>
          <a:stretch/>
        </p:blipFill>
        <p:spPr>
          <a:xfrm>
            <a:off x="789259" y="3923872"/>
            <a:ext cx="4047071" cy="27077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b="13283"/>
          <a:stretch/>
        </p:blipFill>
        <p:spPr>
          <a:xfrm>
            <a:off x="7267571" y="3923873"/>
            <a:ext cx="4047071" cy="2634177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 bwMode="auto">
          <a:xfrm>
            <a:off x="7166975" y="2394271"/>
            <a:ext cx="1505472" cy="539859"/>
          </a:xfrm>
          <a:prstGeom prst="wedgeRoundRectCallout">
            <a:avLst>
              <a:gd name="adj1" fmla="val 57285"/>
              <a:gd name="adj2" fmla="val -11677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grid line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629" y="3964986"/>
            <a:ext cx="1002977" cy="2593063"/>
          </a:xfrm>
          <a:prstGeom prst="rect">
            <a:avLst/>
          </a:prstGeom>
        </p:spPr>
      </p:pic>
      <p:sp>
        <p:nvSpPr>
          <p:cNvPr id="12" name="Rounded Rectangular Callout 11"/>
          <p:cNvSpPr/>
          <p:nvPr/>
        </p:nvSpPr>
        <p:spPr bwMode="auto">
          <a:xfrm>
            <a:off x="5145229" y="4058837"/>
            <a:ext cx="1505472" cy="539859"/>
          </a:xfrm>
          <a:prstGeom prst="wedgeRoundRectCallout">
            <a:avLst>
              <a:gd name="adj1" fmla="val -84319"/>
              <a:gd name="adj2" fmla="val 1098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grid row</a:t>
            </a: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1967350" y="5096736"/>
            <a:ext cx="1987525" cy="539859"/>
          </a:xfrm>
          <a:prstGeom prst="wedgeRoundRectCallout">
            <a:avLst>
              <a:gd name="adj1" fmla="val -66690"/>
              <a:gd name="adj2" fmla="val 55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grid column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3C591839-09C0-45BC-ACC1-48A667276F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725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An HTML element becomes a </a:t>
            </a:r>
            <a:r>
              <a:rPr lang="en-US" sz="3600" b="1" dirty="0">
                <a:solidFill>
                  <a:schemeClr val="bg1"/>
                </a:solidFill>
              </a:rPr>
              <a:t>grid container </a:t>
            </a:r>
            <a:r>
              <a:rPr lang="en-US" sz="3600" dirty="0"/>
              <a:t>when its display property is set to </a:t>
            </a:r>
            <a:r>
              <a:rPr lang="en-US" sz="3600" b="1" dirty="0">
                <a:solidFill>
                  <a:schemeClr val="bg1"/>
                </a:solidFill>
              </a:rPr>
              <a:t>grid</a:t>
            </a:r>
            <a:r>
              <a:rPr lang="en-US" sz="3600" dirty="0"/>
              <a:t> or </a:t>
            </a:r>
            <a:r>
              <a:rPr lang="en-US" sz="3600" b="1" dirty="0">
                <a:solidFill>
                  <a:schemeClr val="bg1"/>
                </a:solidFill>
              </a:rPr>
              <a:t>inline-grid</a:t>
            </a:r>
            <a:endParaRPr lang="en-US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Container</a:t>
            </a:r>
          </a:p>
        </p:txBody>
      </p:sp>
      <p:sp>
        <p:nvSpPr>
          <p:cNvPr id="7" name="Текстово поле 10">
            <a:extLst>
              <a:ext uri="{FF2B5EF4-FFF2-40B4-BE49-F238E27FC236}">
                <a16:creationId xmlns:a16="http://schemas.microsoft.com/office/drawing/2014/main" id="{3E276F1E-6997-4144-A7D1-25CF9AB9DA67}"/>
              </a:ext>
            </a:extLst>
          </p:cNvPr>
          <p:cNvSpPr txBox="1"/>
          <p:nvPr/>
        </p:nvSpPr>
        <p:spPr>
          <a:xfrm>
            <a:off x="679706" y="2619211"/>
            <a:ext cx="6208383" cy="151037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US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.grid-container</a:t>
            </a:r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2799" b="1" dirty="0">
                <a:solidFill>
                  <a:srgbClr val="0451A5"/>
                </a:solidFill>
                <a:latin typeface="Consolas" panose="020B0609020204030204" pitchFamily="49" charset="0"/>
              </a:rPr>
              <a:t>grid</a:t>
            </a:r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Текстово поле 10">
            <a:extLst>
              <a:ext uri="{FF2B5EF4-FFF2-40B4-BE49-F238E27FC236}">
                <a16:creationId xmlns:a16="http://schemas.microsoft.com/office/drawing/2014/main" id="{3E276F1E-6997-4144-A7D1-25CF9AB9DA67}"/>
              </a:ext>
            </a:extLst>
          </p:cNvPr>
          <p:cNvSpPr txBox="1"/>
          <p:nvPr/>
        </p:nvSpPr>
        <p:spPr>
          <a:xfrm>
            <a:off x="679706" y="4527943"/>
            <a:ext cx="6208383" cy="151037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US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.grid-container</a:t>
            </a:r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2799" b="1" dirty="0">
                <a:solidFill>
                  <a:srgbClr val="0451A5"/>
                </a:solidFill>
                <a:latin typeface="Consolas" panose="020B0609020204030204" pitchFamily="49" charset="0"/>
              </a:rPr>
              <a:t>inline-grid</a:t>
            </a:r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E3DE12-C67D-45C3-8A57-22C9CA4F24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621"/>
          <a:stretch/>
        </p:blipFill>
        <p:spPr>
          <a:xfrm>
            <a:off x="7248129" y="2619212"/>
            <a:ext cx="4047071" cy="2654309"/>
          </a:xfrm>
          <a:prstGeom prst="rect">
            <a:avLst/>
          </a:prstGeom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DFC80342-3957-4DE1-AA05-2166E5C3BD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898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199" dirty="0"/>
              <a:t>The grid templates define the </a:t>
            </a:r>
            <a:r>
              <a:rPr lang="en-US" sz="3199" b="1" dirty="0">
                <a:solidFill>
                  <a:schemeClr val="bg1"/>
                </a:solidFill>
              </a:rPr>
              <a:t>look</a:t>
            </a:r>
            <a:r>
              <a:rPr lang="en-US" sz="3199" dirty="0"/>
              <a:t> of the grid: </a:t>
            </a:r>
            <a:r>
              <a:rPr lang="en-US" sz="3199" b="1" dirty="0">
                <a:solidFill>
                  <a:schemeClr val="bg1"/>
                </a:solidFill>
              </a:rPr>
              <a:t>count</a:t>
            </a:r>
            <a:r>
              <a:rPr lang="en-US" sz="3199" dirty="0"/>
              <a:t> of the </a:t>
            </a:r>
            <a:r>
              <a:rPr lang="en-US" sz="3199" b="1" dirty="0">
                <a:solidFill>
                  <a:schemeClr val="bg1"/>
                </a:solidFill>
              </a:rPr>
              <a:t>rows</a:t>
            </a:r>
            <a:r>
              <a:rPr lang="en-US" sz="3199" dirty="0"/>
              <a:t> and </a:t>
            </a:r>
            <a:r>
              <a:rPr lang="en-US" sz="3199" b="1" dirty="0">
                <a:solidFill>
                  <a:schemeClr val="bg1"/>
                </a:solidFill>
              </a:rPr>
              <a:t>columns</a:t>
            </a:r>
            <a:r>
              <a:rPr lang="en-US" sz="3199" dirty="0"/>
              <a:t> and their </a:t>
            </a:r>
            <a:r>
              <a:rPr lang="en-US" sz="3199" b="1" dirty="0">
                <a:solidFill>
                  <a:schemeClr val="bg1"/>
                </a:solidFill>
              </a:rPr>
              <a:t>size</a:t>
            </a:r>
            <a:endParaRPr lang="en-US" sz="2799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Template</a:t>
            </a:r>
          </a:p>
        </p:txBody>
      </p:sp>
      <p:sp>
        <p:nvSpPr>
          <p:cNvPr id="6" name="Текстово поле 10">
            <a:extLst>
              <a:ext uri="{FF2B5EF4-FFF2-40B4-BE49-F238E27FC236}">
                <a16:creationId xmlns:a16="http://schemas.microsoft.com/office/drawing/2014/main" id="{3E276F1E-6997-4144-A7D1-25CF9AB9DA67}"/>
              </a:ext>
            </a:extLst>
          </p:cNvPr>
          <p:cNvSpPr txBox="1"/>
          <p:nvPr/>
        </p:nvSpPr>
        <p:spPr>
          <a:xfrm>
            <a:off x="697407" y="2244957"/>
            <a:ext cx="6820725" cy="194884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body </a:t>
            </a:r>
            <a:r>
              <a:rPr lang="en-US" sz="24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US" sz="24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US" sz="24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US" sz="24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4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499" b="1" kern="100" dirty="0">
                <a:solidFill>
                  <a:srgbClr val="0070C0"/>
                </a:solidFill>
                <a:latin typeface="Consolas" panose="020B0609020204030204" pitchFamily="49" charset="0"/>
              </a:rPr>
              <a:t>grid</a:t>
            </a:r>
            <a:r>
              <a:rPr lang="en-US" sz="24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4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US" sz="24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grid-template-rows</a:t>
            </a:r>
            <a:r>
              <a:rPr lang="en-US" sz="24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4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sz="24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100px</a:t>
            </a:r>
            <a:r>
              <a:rPr lang="en-US" sz="24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4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400px</a:t>
            </a:r>
            <a:r>
              <a:rPr lang="en-US" sz="24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 </a:t>
            </a:r>
          </a:p>
          <a:p>
            <a:pPr>
              <a:lnSpc>
                <a:spcPct val="90000"/>
              </a:lnSpc>
            </a:pPr>
            <a:r>
              <a:rPr lang="en-US" sz="24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24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US" sz="24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4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4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100px</a:t>
            </a:r>
            <a:r>
              <a:rPr lang="en-US" sz="24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499" b="1" kern="100" dirty="0">
                <a:solidFill>
                  <a:srgbClr val="0070C0"/>
                </a:solidFill>
                <a:latin typeface="Consolas" panose="020B0609020204030204" pitchFamily="49" charset="0"/>
              </a:rPr>
              <a:t>auto</a:t>
            </a:r>
            <a:r>
              <a:rPr lang="en-US" sz="24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  <a:r>
              <a:rPr lang="en-US" sz="24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24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049" y="4086474"/>
            <a:ext cx="4456909" cy="2507010"/>
          </a:xfrm>
          <a:prstGeom prst="rect">
            <a:avLst/>
          </a:prstGeom>
        </p:spPr>
      </p:pic>
      <p:sp>
        <p:nvSpPr>
          <p:cNvPr id="9" name="Left Brace 8"/>
          <p:cNvSpPr/>
          <p:nvPr/>
        </p:nvSpPr>
        <p:spPr>
          <a:xfrm>
            <a:off x="7138960" y="4125962"/>
            <a:ext cx="202953" cy="1064509"/>
          </a:xfrm>
          <a:prstGeom prst="leftBrace">
            <a:avLst>
              <a:gd name="adj1" fmla="val 43289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5646119" y="4355345"/>
            <a:ext cx="1144177" cy="424335"/>
          </a:xfrm>
          <a:prstGeom prst="wedgeRoundRectCallout">
            <a:avLst>
              <a:gd name="adj1" fmla="val 71728"/>
              <a:gd name="adj2" fmla="val 2522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</a:rPr>
              <a:t>100px</a:t>
            </a:r>
          </a:p>
        </p:txBody>
      </p:sp>
      <p:sp>
        <p:nvSpPr>
          <p:cNvPr id="11" name="Left Brace 10"/>
          <p:cNvSpPr/>
          <p:nvPr/>
        </p:nvSpPr>
        <p:spPr>
          <a:xfrm>
            <a:off x="7123056" y="5274797"/>
            <a:ext cx="202993" cy="1258394"/>
          </a:xfrm>
          <a:prstGeom prst="leftBrace">
            <a:avLst>
              <a:gd name="adj1" fmla="val 59179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5646119" y="5374154"/>
            <a:ext cx="1144177" cy="394237"/>
          </a:xfrm>
          <a:prstGeom prst="wedgeRoundRectCallout">
            <a:avLst>
              <a:gd name="adj1" fmla="val 74877"/>
              <a:gd name="adj2" fmla="val 452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</a:rPr>
              <a:t>400px</a:t>
            </a:r>
            <a:endParaRPr lang="en-US" sz="2799" b="1" dirty="0">
              <a:solidFill>
                <a:srgbClr val="FFFFFF"/>
              </a:solidFill>
            </a:endParaRPr>
          </a:p>
        </p:txBody>
      </p:sp>
      <p:sp>
        <p:nvSpPr>
          <p:cNvPr id="13" name="Left Brace 12"/>
          <p:cNvSpPr/>
          <p:nvPr/>
        </p:nvSpPr>
        <p:spPr>
          <a:xfrm rot="5400000">
            <a:off x="9978075" y="2330342"/>
            <a:ext cx="275786" cy="3271178"/>
          </a:xfrm>
          <a:prstGeom prst="leftBrace">
            <a:avLst>
              <a:gd name="adj1" fmla="val 39979"/>
              <a:gd name="adj2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4" name="Left Brace 13"/>
          <p:cNvSpPr/>
          <p:nvPr/>
        </p:nvSpPr>
        <p:spPr>
          <a:xfrm rot="5400000">
            <a:off x="7791295" y="3447924"/>
            <a:ext cx="223755" cy="1064437"/>
          </a:xfrm>
          <a:prstGeom prst="leftBrace">
            <a:avLst>
              <a:gd name="adj1" fmla="val 49490"/>
              <a:gd name="adj2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5" name="Rounded Rectangular Callout 14"/>
          <p:cNvSpPr/>
          <p:nvPr/>
        </p:nvSpPr>
        <p:spPr bwMode="auto">
          <a:xfrm>
            <a:off x="7673601" y="3159070"/>
            <a:ext cx="1142080" cy="391950"/>
          </a:xfrm>
          <a:prstGeom prst="wedgeRoundRectCallout">
            <a:avLst>
              <a:gd name="adj1" fmla="val -34747"/>
              <a:gd name="adj2" fmla="val 9944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</a:rPr>
              <a:t>100px</a:t>
            </a:r>
          </a:p>
        </p:txBody>
      </p:sp>
      <p:sp>
        <p:nvSpPr>
          <p:cNvPr id="17" name="Rounded Rectangular Callout 16"/>
          <p:cNvSpPr/>
          <p:nvPr/>
        </p:nvSpPr>
        <p:spPr bwMode="auto">
          <a:xfrm>
            <a:off x="9902632" y="3159070"/>
            <a:ext cx="1142080" cy="391950"/>
          </a:xfrm>
          <a:prstGeom prst="wedgeRoundRectCallout">
            <a:avLst>
              <a:gd name="adj1" fmla="val -34059"/>
              <a:gd name="adj2" fmla="val 9620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</a:rPr>
              <a:t>auto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189277" y="4360659"/>
            <a:ext cx="4879670" cy="2363375"/>
          </a:xfrm>
          <a:prstGeom prst="rect">
            <a:avLst/>
          </a:prstGeom>
        </p:spPr>
        <p:txBody>
          <a:bodyPr vert="horz" lIns="107972" tIns="35991" rIns="107972" bIns="35991" rtlCol="0">
            <a:no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199" dirty="0"/>
              <a:t>This example will create: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999" dirty="0"/>
              <a:t>Two </a:t>
            </a:r>
            <a:r>
              <a:rPr lang="en-US" sz="2999" b="1" dirty="0">
                <a:solidFill>
                  <a:schemeClr val="bg1"/>
                </a:solidFill>
              </a:rPr>
              <a:t>rows</a:t>
            </a:r>
            <a:r>
              <a:rPr lang="en-US" sz="2999" dirty="0"/>
              <a:t> with </a:t>
            </a:r>
            <a:r>
              <a:rPr lang="en-US" sz="2999" b="1" dirty="0">
                <a:solidFill>
                  <a:schemeClr val="bg1"/>
                </a:solidFill>
              </a:rPr>
              <a:t>sizes</a:t>
            </a:r>
            <a:r>
              <a:rPr lang="en-US" sz="2999" dirty="0"/>
              <a:t>: </a:t>
            </a:r>
            <a:r>
              <a:rPr lang="en-US" sz="2999" b="1" dirty="0">
                <a:solidFill>
                  <a:schemeClr val="bg1"/>
                </a:solidFill>
              </a:rPr>
              <a:t>100px</a:t>
            </a:r>
            <a:r>
              <a:rPr lang="en-US" sz="2999" dirty="0"/>
              <a:t> and </a:t>
            </a:r>
            <a:r>
              <a:rPr lang="en-US" sz="2999" b="1" dirty="0">
                <a:solidFill>
                  <a:schemeClr val="bg1"/>
                </a:solidFill>
              </a:rPr>
              <a:t>400px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999" dirty="0"/>
              <a:t>Two </a:t>
            </a:r>
            <a:r>
              <a:rPr lang="en-US" sz="2999" b="1" dirty="0">
                <a:solidFill>
                  <a:schemeClr val="bg1"/>
                </a:solidFill>
              </a:rPr>
              <a:t>columns</a:t>
            </a:r>
            <a:r>
              <a:rPr lang="en-US" sz="2999" dirty="0"/>
              <a:t> with </a:t>
            </a:r>
            <a:r>
              <a:rPr lang="en-US" sz="2999" b="1" dirty="0">
                <a:solidFill>
                  <a:schemeClr val="bg1"/>
                </a:solidFill>
              </a:rPr>
              <a:t>sizes</a:t>
            </a:r>
            <a:r>
              <a:rPr lang="en-US" sz="2999" dirty="0"/>
              <a:t>: </a:t>
            </a:r>
            <a:r>
              <a:rPr lang="en-US" sz="2999" b="1" dirty="0">
                <a:solidFill>
                  <a:schemeClr val="bg1"/>
                </a:solidFill>
              </a:rPr>
              <a:t>100px</a:t>
            </a:r>
            <a:r>
              <a:rPr lang="en-US" sz="2999" dirty="0"/>
              <a:t> and </a:t>
            </a:r>
            <a:r>
              <a:rPr lang="en-US" sz="2999" b="1" dirty="0">
                <a:solidFill>
                  <a:schemeClr val="bg1"/>
                </a:solidFill>
              </a:rPr>
              <a:t>auto</a:t>
            </a:r>
            <a:r>
              <a:rPr lang="en-US" sz="2999" dirty="0"/>
              <a:t> size</a:t>
            </a:r>
          </a:p>
        </p:txBody>
      </p:sp>
      <p:sp>
        <p:nvSpPr>
          <p:cNvPr id="19" name="Slide Number">
            <a:extLst>
              <a:ext uri="{FF2B5EF4-FFF2-40B4-BE49-F238E27FC236}">
                <a16:creationId xmlns:a16="http://schemas.microsoft.com/office/drawing/2014/main" id="{9C8E38E0-71AE-4B4F-B02C-C7BB752AFE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06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/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7331826" cy="552732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Grid area </a:t>
            </a:r>
            <a:r>
              <a:rPr lang="en-US" dirty="0"/>
              <a:t>is a rectangular area made up of one or more </a:t>
            </a:r>
            <a:r>
              <a:rPr lang="en-US" b="1" dirty="0">
                <a:solidFill>
                  <a:schemeClr val="bg1"/>
                </a:solidFill>
              </a:rPr>
              <a:t>adjacent grid cells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Defining</a:t>
            </a:r>
            <a:r>
              <a:rPr lang="en-US" b="1" dirty="0"/>
              <a:t> </a:t>
            </a:r>
            <a:r>
              <a:rPr lang="en-US" dirty="0"/>
              <a:t>grid areas in CSS: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Referencing</a:t>
            </a:r>
            <a:r>
              <a:rPr lang="en-US" dirty="0"/>
              <a:t> the grid areas:</a:t>
            </a:r>
          </a:p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Area and Grid Template Area</a:t>
            </a:r>
          </a:p>
        </p:txBody>
      </p:sp>
      <p:pic>
        <p:nvPicPr>
          <p:cNvPr id="4103" name="Picture 7" descr="CSS Grid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97130" y="1449516"/>
            <a:ext cx="4423541" cy="296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4BC45A26-7D5D-499D-B76A-872B1637F254}"/>
              </a:ext>
            </a:extLst>
          </p:cNvPr>
          <p:cNvSpPr txBox="1"/>
          <p:nvPr/>
        </p:nvSpPr>
        <p:spPr>
          <a:xfrm>
            <a:off x="693490" y="3197002"/>
            <a:ext cx="6392253" cy="59190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header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grid-area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header;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Текстово поле 10">
            <a:extLst>
              <a:ext uri="{FF2B5EF4-FFF2-40B4-BE49-F238E27FC236}">
                <a16:creationId xmlns:a16="http://schemas.microsoft.com/office/drawing/2014/main" id="{34144BD5-5623-4939-9045-F483D236C248}"/>
              </a:ext>
            </a:extLst>
          </p:cNvPr>
          <p:cNvSpPr txBox="1"/>
          <p:nvPr/>
        </p:nvSpPr>
        <p:spPr>
          <a:xfrm>
            <a:off x="693489" y="4688673"/>
            <a:ext cx="6392254" cy="171345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699" b="1" kern="100" noProof="1">
                <a:solidFill>
                  <a:srgbClr val="800000"/>
                </a:solidFill>
                <a:latin typeface="Consolas" panose="020B0609020204030204" pitchFamily="49" charset="0"/>
              </a:rPr>
              <a:t>body </a:t>
            </a:r>
            <a:r>
              <a:rPr lang="en-US" sz="2699" b="1" kern="100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 </a:t>
            </a:r>
            <a:r>
              <a:rPr lang="en-US" sz="2699" b="1" kern="100" noProof="1">
                <a:solidFill>
                  <a:srgbClr val="FF0000"/>
                </a:solidFill>
                <a:latin typeface="Consolas" panose="020B0609020204030204" pitchFamily="49" charset="0"/>
              </a:rPr>
              <a:t>grid-template-areas</a:t>
            </a:r>
            <a:r>
              <a:rPr lang="en-US" sz="2699" b="1" kern="100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>
              <a:lnSpc>
                <a:spcPct val="90000"/>
              </a:lnSpc>
            </a:pPr>
            <a:r>
              <a:rPr lang="en-US" sz="2699" b="1" kern="100" noProof="1">
                <a:solidFill>
                  <a:srgbClr val="800000"/>
                </a:solidFill>
                <a:latin typeface="Consolas" panose="020B0609020204030204" pitchFamily="49" charset="0"/>
              </a:rPr>
              <a:t> "header header header header"</a:t>
            </a:r>
          </a:p>
          <a:p>
            <a:pPr>
              <a:lnSpc>
                <a:spcPct val="90000"/>
              </a:lnSpc>
            </a:pPr>
            <a:r>
              <a:rPr lang="en-US" sz="2699" b="1" kern="100" noProof="1">
                <a:solidFill>
                  <a:srgbClr val="800000"/>
                </a:solidFill>
                <a:latin typeface="Consolas" panose="020B0609020204030204" pitchFamily="49" charset="0"/>
              </a:rPr>
              <a:t> "main main empty sidebar"</a:t>
            </a:r>
          </a:p>
          <a:p>
            <a:pPr>
              <a:lnSpc>
                <a:spcPct val="90000"/>
              </a:lnSpc>
            </a:pPr>
            <a:r>
              <a:rPr lang="en-US" sz="2699" b="1" kern="100" noProof="1">
                <a:solidFill>
                  <a:srgbClr val="800000"/>
                </a:solidFill>
                <a:latin typeface="Consolas" panose="020B0609020204030204" pitchFamily="49" charset="0"/>
              </a:rPr>
              <a:t> "footer footer footer footer"</a:t>
            </a:r>
            <a:r>
              <a:rPr lang="en-US" sz="2699" b="1" kern="100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3877F44A-C008-4349-AFD9-1A9AEDE197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141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4303</TotalTime>
  <Words>1773</Words>
  <Application>Microsoft Office PowerPoint</Application>
  <PresentationFormat>Широк екран</PresentationFormat>
  <Paragraphs>309</Paragraphs>
  <Slides>43</Slides>
  <Notes>9</Notes>
  <HiddenSlides>0</HiddenSlides>
  <MMClips>1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43</vt:i4>
      </vt:variant>
    </vt:vector>
  </HeadingPairs>
  <TitlesOfParts>
    <vt:vector size="49" baseType="lpstr">
      <vt:lpstr>Arial</vt:lpstr>
      <vt:lpstr>Calibri</vt:lpstr>
      <vt:lpstr>Consolas</vt:lpstr>
      <vt:lpstr>Wingdings</vt:lpstr>
      <vt:lpstr>Wingdings 2</vt:lpstr>
      <vt:lpstr>SoftUni</vt:lpstr>
      <vt:lpstr>Position &amp; Grid</vt:lpstr>
      <vt:lpstr>Table of Contents</vt:lpstr>
      <vt:lpstr>Have a Question?</vt:lpstr>
      <vt:lpstr>CSS Grid</vt:lpstr>
      <vt:lpstr>CSS Grid</vt:lpstr>
      <vt:lpstr>Grid Parts</vt:lpstr>
      <vt:lpstr>Grid Container</vt:lpstr>
      <vt:lpstr>Grid Template</vt:lpstr>
      <vt:lpstr>Grid Area and Grid Template Area</vt:lpstr>
      <vt:lpstr>Grid Area – Examples</vt:lpstr>
      <vt:lpstr>Gap</vt:lpstr>
      <vt:lpstr>CSS Grid – Example</vt:lpstr>
      <vt:lpstr>CSS Grid – Example</vt:lpstr>
      <vt:lpstr>Demo: CSS Grid Site Layout</vt:lpstr>
      <vt:lpstr>Specifies the Type of Positioning Method Used for an Element</vt:lpstr>
      <vt:lpstr>Position</vt:lpstr>
      <vt:lpstr>Position Static</vt:lpstr>
      <vt:lpstr>Position Relative</vt:lpstr>
      <vt:lpstr>Position Absolute</vt:lpstr>
      <vt:lpstr>Position Fixed</vt:lpstr>
      <vt:lpstr>Position Sticky</vt:lpstr>
      <vt:lpstr>Position Sticky – Example</vt:lpstr>
      <vt:lpstr>Position Sticky – Example</vt:lpstr>
      <vt:lpstr>Bottom</vt:lpstr>
      <vt:lpstr>Bottom</vt:lpstr>
      <vt:lpstr>Bottom</vt:lpstr>
      <vt:lpstr>Left</vt:lpstr>
      <vt:lpstr>Left</vt:lpstr>
      <vt:lpstr>Left</vt:lpstr>
      <vt:lpstr>Right</vt:lpstr>
      <vt:lpstr>Top</vt:lpstr>
      <vt:lpstr>Center</vt:lpstr>
      <vt:lpstr>Center</vt:lpstr>
      <vt:lpstr>Specifies the Stack order of an Element</vt:lpstr>
      <vt:lpstr>Z-index</vt:lpstr>
      <vt:lpstr>Z-index</vt:lpstr>
      <vt:lpstr>Z-index</vt:lpstr>
      <vt:lpstr>Summary</vt:lpstr>
      <vt:lpstr>Questions?</vt:lpstr>
      <vt:lpstr>SoftUni Diamond Partners</vt:lpstr>
      <vt:lpstr>Educational Partners</vt:lpstr>
      <vt:lpstr>License</vt:lpstr>
      <vt:lpstr>Trainings @ Software University (SoftUni)</vt:lpstr>
    </vt:vector>
  </TitlesOfParts>
  <Company>SoftUni – https://about.softuni.bg/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 Position and Float</dc:title>
  <dc:subject>Software Development</dc:subject>
  <dc:creator>Software University</dc:creator>
  <cp:keywords>SoftUni; Software University; programming; coding; computer programming; software development; software engineering; software technologies; digital skills; technical skills; training; course</cp:keywords>
  <dc:description>© SoftUni – https://about.softuni.bg/
© Software University – https://softuni.bg
Copyrighted document. Unauthorized copy, reproduction or use is not permitted.</dc:description>
  <cp:lastModifiedBy>Боряна Димитрова</cp:lastModifiedBy>
  <cp:revision>29</cp:revision>
  <dcterms:created xsi:type="dcterms:W3CDTF">2018-05-23T13:08:44Z</dcterms:created>
  <dcterms:modified xsi:type="dcterms:W3CDTF">2022-04-27T09:29:24Z</dcterms:modified>
  <cp:category>computer programming;programming;software development;software engineering</cp:category>
</cp:coreProperties>
</file>